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2" r:id="rId3"/>
    <p:sldId id="258" r:id="rId4"/>
    <p:sldId id="277" r:id="rId5"/>
    <p:sldId id="275" r:id="rId6"/>
    <p:sldId id="274" r:id="rId7"/>
    <p:sldId id="281" r:id="rId8"/>
    <p:sldId id="280" r:id="rId9"/>
    <p:sldId id="278" r:id="rId10"/>
    <p:sldId id="284" r:id="rId11"/>
    <p:sldId id="285" r:id="rId12"/>
    <p:sldId id="288" r:id="rId13"/>
    <p:sldId id="287" r:id="rId14"/>
    <p:sldId id="286" r:id="rId15"/>
    <p:sldId id="291" r:id="rId16"/>
    <p:sldId id="292" r:id="rId17"/>
    <p:sldId id="289" r:id="rId18"/>
    <p:sldId id="279" r:id="rId19"/>
    <p:sldId id="282"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63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5" autoAdjust="0"/>
  </p:normalViewPr>
  <p:slideViewPr>
    <p:cSldViewPr>
      <p:cViewPr>
        <p:scale>
          <a:sx n="80" d="100"/>
          <a:sy n="80" d="100"/>
        </p:scale>
        <p:origin x="-228"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6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F2254-AC41-4B74-9F3A-535C90A59B7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685B7BF-6557-47CF-BD15-A49E1140707B}">
      <dgm:prSet phldrT="[Text]"/>
      <dgm:spPr/>
      <dgm:t>
        <a:bodyPr/>
        <a:lstStyle/>
        <a:p>
          <a:r>
            <a:rPr lang="en-US" dirty="0" smtClean="0"/>
            <a:t>Innovation</a:t>
          </a:r>
          <a:endParaRPr lang="en-US" dirty="0"/>
        </a:p>
      </dgm:t>
    </dgm:pt>
    <dgm:pt modelId="{A1A6E903-AE68-4AA8-B0D2-84C9A3FD8DB5}" type="parTrans" cxnId="{D15F2B27-4A4D-4E27-9758-3EC132942A8F}">
      <dgm:prSet/>
      <dgm:spPr/>
      <dgm:t>
        <a:bodyPr/>
        <a:lstStyle/>
        <a:p>
          <a:endParaRPr lang="en-US"/>
        </a:p>
      </dgm:t>
    </dgm:pt>
    <dgm:pt modelId="{A1B5A465-20DA-481B-95D1-4CEEDAFA3E42}" type="sibTrans" cxnId="{D15F2B27-4A4D-4E27-9758-3EC132942A8F}">
      <dgm:prSet/>
      <dgm:spPr/>
      <dgm:t>
        <a:bodyPr/>
        <a:lstStyle/>
        <a:p>
          <a:endParaRPr lang="en-US"/>
        </a:p>
      </dgm:t>
    </dgm:pt>
    <dgm:pt modelId="{3D32AF22-37A7-4AC5-9402-27D2F5B636DC}">
      <dgm:prSet phldrT="[Text]"/>
      <dgm:spPr/>
      <dgm:t>
        <a:bodyPr/>
        <a:lstStyle/>
        <a:p>
          <a:r>
            <a:rPr lang="en-US" dirty="0" smtClean="0"/>
            <a:t>Creativity</a:t>
          </a:r>
          <a:endParaRPr lang="en-US" dirty="0"/>
        </a:p>
      </dgm:t>
    </dgm:pt>
    <dgm:pt modelId="{19B27392-7595-41A4-B351-BF1F7A42223E}" type="parTrans" cxnId="{F52D03E2-E627-42A9-B48F-1CABB0E50456}">
      <dgm:prSet/>
      <dgm:spPr/>
      <dgm:t>
        <a:bodyPr/>
        <a:lstStyle/>
        <a:p>
          <a:endParaRPr lang="en-US"/>
        </a:p>
      </dgm:t>
    </dgm:pt>
    <dgm:pt modelId="{35C6905E-7182-4AD9-82D0-667BC29249C7}" type="sibTrans" cxnId="{F52D03E2-E627-42A9-B48F-1CABB0E50456}">
      <dgm:prSet/>
      <dgm:spPr/>
      <dgm:t>
        <a:bodyPr/>
        <a:lstStyle/>
        <a:p>
          <a:endParaRPr lang="en-US"/>
        </a:p>
      </dgm:t>
    </dgm:pt>
    <dgm:pt modelId="{1B464441-125D-43C7-A79A-D2CA42B90016}">
      <dgm:prSet phldrT="[Text]"/>
      <dgm:spPr/>
      <dgm:t>
        <a:bodyPr/>
        <a:lstStyle/>
        <a:p>
          <a:r>
            <a:rPr lang="en-US" dirty="0" smtClean="0"/>
            <a:t>Logical</a:t>
          </a:r>
          <a:endParaRPr lang="en-US" dirty="0"/>
        </a:p>
      </dgm:t>
    </dgm:pt>
    <dgm:pt modelId="{9BAD3E8E-CE37-4E94-9746-4B16497643A6}" type="parTrans" cxnId="{9F1E47B1-DDB4-47C7-A727-9DBA31563A22}">
      <dgm:prSet/>
      <dgm:spPr/>
      <dgm:t>
        <a:bodyPr/>
        <a:lstStyle/>
        <a:p>
          <a:endParaRPr lang="en-US"/>
        </a:p>
      </dgm:t>
    </dgm:pt>
    <dgm:pt modelId="{AEEC7AFE-95D9-4300-87DA-06B0F5834C35}" type="sibTrans" cxnId="{9F1E47B1-DDB4-47C7-A727-9DBA31563A22}">
      <dgm:prSet/>
      <dgm:spPr/>
      <dgm:t>
        <a:bodyPr/>
        <a:lstStyle/>
        <a:p>
          <a:endParaRPr lang="en-US"/>
        </a:p>
      </dgm:t>
    </dgm:pt>
    <dgm:pt modelId="{7F1B7ECF-5E80-40AB-BD15-45B30AA83ACC}">
      <dgm:prSet phldrT="[Text]"/>
      <dgm:spPr/>
      <dgm:t>
        <a:bodyPr/>
        <a:lstStyle/>
        <a:p>
          <a:r>
            <a:rPr lang="en-US" dirty="0" smtClean="0"/>
            <a:t>Progressive</a:t>
          </a:r>
          <a:endParaRPr lang="en-US" dirty="0"/>
        </a:p>
      </dgm:t>
    </dgm:pt>
    <dgm:pt modelId="{91EF6BCD-1BF4-4E7D-AE29-678BBFBD949E}" type="parTrans" cxnId="{FD7E2D8F-F2B8-410C-AEDB-8887FE5BF987}">
      <dgm:prSet/>
      <dgm:spPr/>
      <dgm:t>
        <a:bodyPr/>
        <a:lstStyle/>
        <a:p>
          <a:endParaRPr lang="en-US"/>
        </a:p>
      </dgm:t>
    </dgm:pt>
    <dgm:pt modelId="{56C9DBC4-55AA-4A59-91B0-B1ECFF6714F1}" type="sibTrans" cxnId="{FD7E2D8F-F2B8-410C-AEDB-8887FE5BF987}">
      <dgm:prSet/>
      <dgm:spPr/>
      <dgm:t>
        <a:bodyPr/>
        <a:lstStyle/>
        <a:p>
          <a:endParaRPr lang="en-US"/>
        </a:p>
      </dgm:t>
    </dgm:pt>
    <dgm:pt modelId="{5450EB6E-B30C-4D29-9F0D-1D57A26C4F56}">
      <dgm:prSet phldrT="[Text]"/>
      <dgm:spPr/>
      <dgm:t>
        <a:bodyPr/>
        <a:lstStyle/>
        <a:p>
          <a:r>
            <a:rPr lang="en-US" dirty="0" smtClean="0"/>
            <a:t>Efficiency</a:t>
          </a:r>
          <a:endParaRPr lang="en-US" dirty="0"/>
        </a:p>
      </dgm:t>
    </dgm:pt>
    <dgm:pt modelId="{3A20F65F-32FC-4619-9B42-ABF9A2921627}" type="parTrans" cxnId="{43C2F3AE-CC20-43A0-BCCC-8C5F7E605560}">
      <dgm:prSet/>
      <dgm:spPr/>
      <dgm:t>
        <a:bodyPr/>
        <a:lstStyle/>
        <a:p>
          <a:endParaRPr lang="en-US"/>
        </a:p>
      </dgm:t>
    </dgm:pt>
    <dgm:pt modelId="{A8EE93D1-9939-4D21-8944-E2F087277042}" type="sibTrans" cxnId="{43C2F3AE-CC20-43A0-BCCC-8C5F7E605560}">
      <dgm:prSet/>
      <dgm:spPr/>
      <dgm:t>
        <a:bodyPr/>
        <a:lstStyle/>
        <a:p>
          <a:endParaRPr lang="en-US"/>
        </a:p>
      </dgm:t>
    </dgm:pt>
    <dgm:pt modelId="{27844DA0-2891-4B6C-BA78-5CD7B4796F62}" type="pres">
      <dgm:prSet presAssocID="{5A5F2254-AC41-4B74-9F3A-535C90A59B75}" presName="cycle" presStyleCnt="0">
        <dgm:presLayoutVars>
          <dgm:dir/>
          <dgm:resizeHandles val="exact"/>
        </dgm:presLayoutVars>
      </dgm:prSet>
      <dgm:spPr/>
      <dgm:t>
        <a:bodyPr/>
        <a:lstStyle/>
        <a:p>
          <a:endParaRPr lang="en-US"/>
        </a:p>
      </dgm:t>
    </dgm:pt>
    <dgm:pt modelId="{79AFD4DF-152A-442C-8B2B-4CE6A6449A6A}" type="pres">
      <dgm:prSet presAssocID="{4685B7BF-6557-47CF-BD15-A49E1140707B}" presName="node" presStyleLbl="node1" presStyleIdx="0" presStyleCnt="5">
        <dgm:presLayoutVars>
          <dgm:bulletEnabled val="1"/>
        </dgm:presLayoutVars>
      </dgm:prSet>
      <dgm:spPr/>
      <dgm:t>
        <a:bodyPr/>
        <a:lstStyle/>
        <a:p>
          <a:endParaRPr lang="en-US"/>
        </a:p>
      </dgm:t>
    </dgm:pt>
    <dgm:pt modelId="{42BC1FFA-287A-4C87-A3C0-698DF734BC33}" type="pres">
      <dgm:prSet presAssocID="{4685B7BF-6557-47CF-BD15-A49E1140707B}" presName="spNode" presStyleCnt="0"/>
      <dgm:spPr/>
    </dgm:pt>
    <dgm:pt modelId="{9EDD6259-0513-4D9D-9307-61776C991834}" type="pres">
      <dgm:prSet presAssocID="{A1B5A465-20DA-481B-95D1-4CEEDAFA3E42}" presName="sibTrans" presStyleLbl="sibTrans1D1" presStyleIdx="0" presStyleCnt="5"/>
      <dgm:spPr/>
      <dgm:t>
        <a:bodyPr/>
        <a:lstStyle/>
        <a:p>
          <a:endParaRPr lang="en-US"/>
        </a:p>
      </dgm:t>
    </dgm:pt>
    <dgm:pt modelId="{022218F8-7704-4385-875E-9494815104E3}" type="pres">
      <dgm:prSet presAssocID="{3D32AF22-37A7-4AC5-9402-27D2F5B636DC}" presName="node" presStyleLbl="node1" presStyleIdx="1" presStyleCnt="5">
        <dgm:presLayoutVars>
          <dgm:bulletEnabled val="1"/>
        </dgm:presLayoutVars>
      </dgm:prSet>
      <dgm:spPr/>
      <dgm:t>
        <a:bodyPr/>
        <a:lstStyle/>
        <a:p>
          <a:endParaRPr lang="en-US"/>
        </a:p>
      </dgm:t>
    </dgm:pt>
    <dgm:pt modelId="{4DEFFDF8-E298-468F-A4E7-E3941B221EF8}" type="pres">
      <dgm:prSet presAssocID="{3D32AF22-37A7-4AC5-9402-27D2F5B636DC}" presName="spNode" presStyleCnt="0"/>
      <dgm:spPr/>
    </dgm:pt>
    <dgm:pt modelId="{DFA9D25B-2752-439A-8F0B-7087EACCD656}" type="pres">
      <dgm:prSet presAssocID="{35C6905E-7182-4AD9-82D0-667BC29249C7}" presName="sibTrans" presStyleLbl="sibTrans1D1" presStyleIdx="1" presStyleCnt="5"/>
      <dgm:spPr/>
      <dgm:t>
        <a:bodyPr/>
        <a:lstStyle/>
        <a:p>
          <a:endParaRPr lang="en-US"/>
        </a:p>
      </dgm:t>
    </dgm:pt>
    <dgm:pt modelId="{CEA23FC3-0BCD-41DC-B74B-30C863C754AC}" type="pres">
      <dgm:prSet presAssocID="{1B464441-125D-43C7-A79A-D2CA42B90016}" presName="node" presStyleLbl="node1" presStyleIdx="2" presStyleCnt="5">
        <dgm:presLayoutVars>
          <dgm:bulletEnabled val="1"/>
        </dgm:presLayoutVars>
      </dgm:prSet>
      <dgm:spPr/>
      <dgm:t>
        <a:bodyPr/>
        <a:lstStyle/>
        <a:p>
          <a:endParaRPr lang="en-US"/>
        </a:p>
      </dgm:t>
    </dgm:pt>
    <dgm:pt modelId="{6B30CBB0-9718-4AA0-A63E-197EA221C4FB}" type="pres">
      <dgm:prSet presAssocID="{1B464441-125D-43C7-A79A-D2CA42B90016}" presName="spNode" presStyleCnt="0"/>
      <dgm:spPr/>
    </dgm:pt>
    <dgm:pt modelId="{1A7806A4-F5F7-4CFC-9038-BACDFB4DB22F}" type="pres">
      <dgm:prSet presAssocID="{AEEC7AFE-95D9-4300-87DA-06B0F5834C35}" presName="sibTrans" presStyleLbl="sibTrans1D1" presStyleIdx="2" presStyleCnt="5"/>
      <dgm:spPr/>
      <dgm:t>
        <a:bodyPr/>
        <a:lstStyle/>
        <a:p>
          <a:endParaRPr lang="en-US"/>
        </a:p>
      </dgm:t>
    </dgm:pt>
    <dgm:pt modelId="{DE0CFA97-B999-42DA-9330-3CD248588EEF}" type="pres">
      <dgm:prSet presAssocID="{7F1B7ECF-5E80-40AB-BD15-45B30AA83ACC}" presName="node" presStyleLbl="node1" presStyleIdx="3" presStyleCnt="5">
        <dgm:presLayoutVars>
          <dgm:bulletEnabled val="1"/>
        </dgm:presLayoutVars>
      </dgm:prSet>
      <dgm:spPr/>
      <dgm:t>
        <a:bodyPr/>
        <a:lstStyle/>
        <a:p>
          <a:endParaRPr lang="en-US"/>
        </a:p>
      </dgm:t>
    </dgm:pt>
    <dgm:pt modelId="{BA9EA183-C14D-4683-ADCB-7E4C7F50D94C}" type="pres">
      <dgm:prSet presAssocID="{7F1B7ECF-5E80-40AB-BD15-45B30AA83ACC}" presName="spNode" presStyleCnt="0"/>
      <dgm:spPr/>
    </dgm:pt>
    <dgm:pt modelId="{49D929A9-36C9-4BA1-A362-88CEBC794041}" type="pres">
      <dgm:prSet presAssocID="{56C9DBC4-55AA-4A59-91B0-B1ECFF6714F1}" presName="sibTrans" presStyleLbl="sibTrans1D1" presStyleIdx="3" presStyleCnt="5"/>
      <dgm:spPr/>
      <dgm:t>
        <a:bodyPr/>
        <a:lstStyle/>
        <a:p>
          <a:endParaRPr lang="en-US"/>
        </a:p>
      </dgm:t>
    </dgm:pt>
    <dgm:pt modelId="{F7162110-EF81-4AFF-86BF-466C33C15A0A}" type="pres">
      <dgm:prSet presAssocID="{5450EB6E-B30C-4D29-9F0D-1D57A26C4F56}" presName="node" presStyleLbl="node1" presStyleIdx="4" presStyleCnt="5">
        <dgm:presLayoutVars>
          <dgm:bulletEnabled val="1"/>
        </dgm:presLayoutVars>
      </dgm:prSet>
      <dgm:spPr/>
      <dgm:t>
        <a:bodyPr/>
        <a:lstStyle/>
        <a:p>
          <a:endParaRPr lang="en-US"/>
        </a:p>
      </dgm:t>
    </dgm:pt>
    <dgm:pt modelId="{DEB7D844-0521-4DDC-9601-691D91427E3E}" type="pres">
      <dgm:prSet presAssocID="{5450EB6E-B30C-4D29-9F0D-1D57A26C4F56}" presName="spNode" presStyleCnt="0"/>
      <dgm:spPr/>
    </dgm:pt>
    <dgm:pt modelId="{26E1AC69-4D4A-4C84-83FC-50E38D03FAE9}" type="pres">
      <dgm:prSet presAssocID="{A8EE93D1-9939-4D21-8944-E2F087277042}" presName="sibTrans" presStyleLbl="sibTrans1D1" presStyleIdx="4" presStyleCnt="5"/>
      <dgm:spPr/>
      <dgm:t>
        <a:bodyPr/>
        <a:lstStyle/>
        <a:p>
          <a:endParaRPr lang="en-US"/>
        </a:p>
      </dgm:t>
    </dgm:pt>
  </dgm:ptLst>
  <dgm:cxnLst>
    <dgm:cxn modelId="{1CFA9886-5D7F-4588-8A98-8AF944F84E3E}" type="presOf" srcId="{35C6905E-7182-4AD9-82D0-667BC29249C7}" destId="{DFA9D25B-2752-439A-8F0B-7087EACCD656}" srcOrd="0" destOrd="0" presId="urn:microsoft.com/office/officeart/2005/8/layout/cycle5"/>
    <dgm:cxn modelId="{B4AF5988-DBF0-4A06-B842-D3F09B208B20}" type="presOf" srcId="{AEEC7AFE-95D9-4300-87DA-06B0F5834C35}" destId="{1A7806A4-F5F7-4CFC-9038-BACDFB4DB22F}" srcOrd="0" destOrd="0" presId="urn:microsoft.com/office/officeart/2005/8/layout/cycle5"/>
    <dgm:cxn modelId="{05D9004E-57D5-4AE6-A13D-F78F4FEFD6FE}" type="presOf" srcId="{3D32AF22-37A7-4AC5-9402-27D2F5B636DC}" destId="{022218F8-7704-4385-875E-9494815104E3}" srcOrd="0" destOrd="0" presId="urn:microsoft.com/office/officeart/2005/8/layout/cycle5"/>
    <dgm:cxn modelId="{53AD35F1-C2EB-49A8-B74A-E8124505C96E}" type="presOf" srcId="{5A5F2254-AC41-4B74-9F3A-535C90A59B75}" destId="{27844DA0-2891-4B6C-BA78-5CD7B4796F62}" srcOrd="0" destOrd="0" presId="urn:microsoft.com/office/officeart/2005/8/layout/cycle5"/>
    <dgm:cxn modelId="{6C5A8BE9-CAAC-4415-9C66-0D371A9A15B8}" type="presOf" srcId="{1B464441-125D-43C7-A79A-D2CA42B90016}" destId="{CEA23FC3-0BCD-41DC-B74B-30C863C754AC}" srcOrd="0" destOrd="0" presId="urn:microsoft.com/office/officeart/2005/8/layout/cycle5"/>
    <dgm:cxn modelId="{394C50D3-7850-40BB-B435-419685A6A6A9}" type="presOf" srcId="{4685B7BF-6557-47CF-BD15-A49E1140707B}" destId="{79AFD4DF-152A-442C-8B2B-4CE6A6449A6A}" srcOrd="0" destOrd="0" presId="urn:microsoft.com/office/officeart/2005/8/layout/cycle5"/>
    <dgm:cxn modelId="{96E25174-BF4C-4730-9DC6-4DA13EDF2C87}" type="presOf" srcId="{5450EB6E-B30C-4D29-9F0D-1D57A26C4F56}" destId="{F7162110-EF81-4AFF-86BF-466C33C15A0A}" srcOrd="0" destOrd="0" presId="urn:microsoft.com/office/officeart/2005/8/layout/cycle5"/>
    <dgm:cxn modelId="{289704E4-EC2A-41D4-9D2C-45976D2A4E15}" type="presOf" srcId="{7F1B7ECF-5E80-40AB-BD15-45B30AA83ACC}" destId="{DE0CFA97-B999-42DA-9330-3CD248588EEF}" srcOrd="0" destOrd="0" presId="urn:microsoft.com/office/officeart/2005/8/layout/cycle5"/>
    <dgm:cxn modelId="{FD7E2D8F-F2B8-410C-AEDB-8887FE5BF987}" srcId="{5A5F2254-AC41-4B74-9F3A-535C90A59B75}" destId="{7F1B7ECF-5E80-40AB-BD15-45B30AA83ACC}" srcOrd="3" destOrd="0" parTransId="{91EF6BCD-1BF4-4E7D-AE29-678BBFBD949E}" sibTransId="{56C9DBC4-55AA-4A59-91B0-B1ECFF6714F1}"/>
    <dgm:cxn modelId="{F52D03E2-E627-42A9-B48F-1CABB0E50456}" srcId="{5A5F2254-AC41-4B74-9F3A-535C90A59B75}" destId="{3D32AF22-37A7-4AC5-9402-27D2F5B636DC}" srcOrd="1" destOrd="0" parTransId="{19B27392-7595-41A4-B351-BF1F7A42223E}" sibTransId="{35C6905E-7182-4AD9-82D0-667BC29249C7}"/>
    <dgm:cxn modelId="{226B62E3-61CF-4458-80F6-7760ABCC569D}" type="presOf" srcId="{A8EE93D1-9939-4D21-8944-E2F087277042}" destId="{26E1AC69-4D4A-4C84-83FC-50E38D03FAE9}" srcOrd="0" destOrd="0" presId="urn:microsoft.com/office/officeart/2005/8/layout/cycle5"/>
    <dgm:cxn modelId="{D15F2B27-4A4D-4E27-9758-3EC132942A8F}" srcId="{5A5F2254-AC41-4B74-9F3A-535C90A59B75}" destId="{4685B7BF-6557-47CF-BD15-A49E1140707B}" srcOrd="0" destOrd="0" parTransId="{A1A6E903-AE68-4AA8-B0D2-84C9A3FD8DB5}" sibTransId="{A1B5A465-20DA-481B-95D1-4CEEDAFA3E42}"/>
    <dgm:cxn modelId="{DAA6B5EA-D1BA-4ED2-BFA7-98376DE553D1}" type="presOf" srcId="{A1B5A465-20DA-481B-95D1-4CEEDAFA3E42}" destId="{9EDD6259-0513-4D9D-9307-61776C991834}" srcOrd="0" destOrd="0" presId="urn:microsoft.com/office/officeart/2005/8/layout/cycle5"/>
    <dgm:cxn modelId="{7F660013-39BB-4613-A4F9-40F74F771F3B}" type="presOf" srcId="{56C9DBC4-55AA-4A59-91B0-B1ECFF6714F1}" destId="{49D929A9-36C9-4BA1-A362-88CEBC794041}" srcOrd="0" destOrd="0" presId="urn:microsoft.com/office/officeart/2005/8/layout/cycle5"/>
    <dgm:cxn modelId="{43C2F3AE-CC20-43A0-BCCC-8C5F7E605560}" srcId="{5A5F2254-AC41-4B74-9F3A-535C90A59B75}" destId="{5450EB6E-B30C-4D29-9F0D-1D57A26C4F56}" srcOrd="4" destOrd="0" parTransId="{3A20F65F-32FC-4619-9B42-ABF9A2921627}" sibTransId="{A8EE93D1-9939-4D21-8944-E2F087277042}"/>
    <dgm:cxn modelId="{9F1E47B1-DDB4-47C7-A727-9DBA31563A22}" srcId="{5A5F2254-AC41-4B74-9F3A-535C90A59B75}" destId="{1B464441-125D-43C7-A79A-D2CA42B90016}" srcOrd="2" destOrd="0" parTransId="{9BAD3E8E-CE37-4E94-9746-4B16497643A6}" sibTransId="{AEEC7AFE-95D9-4300-87DA-06B0F5834C35}"/>
    <dgm:cxn modelId="{123CF4E1-A091-43CD-9A54-3D9AA50E5A5C}" type="presParOf" srcId="{27844DA0-2891-4B6C-BA78-5CD7B4796F62}" destId="{79AFD4DF-152A-442C-8B2B-4CE6A6449A6A}" srcOrd="0" destOrd="0" presId="urn:microsoft.com/office/officeart/2005/8/layout/cycle5"/>
    <dgm:cxn modelId="{E06F0449-946C-4DBA-B3FA-6C14DB47F8B5}" type="presParOf" srcId="{27844DA0-2891-4B6C-BA78-5CD7B4796F62}" destId="{42BC1FFA-287A-4C87-A3C0-698DF734BC33}" srcOrd="1" destOrd="0" presId="urn:microsoft.com/office/officeart/2005/8/layout/cycle5"/>
    <dgm:cxn modelId="{069B3B9F-42C1-4DC5-B5A5-C01526EE4452}" type="presParOf" srcId="{27844DA0-2891-4B6C-BA78-5CD7B4796F62}" destId="{9EDD6259-0513-4D9D-9307-61776C991834}" srcOrd="2" destOrd="0" presId="urn:microsoft.com/office/officeart/2005/8/layout/cycle5"/>
    <dgm:cxn modelId="{4A33F2BE-13DF-4F4A-B040-478A7387A8CA}" type="presParOf" srcId="{27844DA0-2891-4B6C-BA78-5CD7B4796F62}" destId="{022218F8-7704-4385-875E-9494815104E3}" srcOrd="3" destOrd="0" presId="urn:microsoft.com/office/officeart/2005/8/layout/cycle5"/>
    <dgm:cxn modelId="{32576FF1-4AFD-46B7-AD1D-C444FD054EC4}" type="presParOf" srcId="{27844DA0-2891-4B6C-BA78-5CD7B4796F62}" destId="{4DEFFDF8-E298-468F-A4E7-E3941B221EF8}" srcOrd="4" destOrd="0" presId="urn:microsoft.com/office/officeart/2005/8/layout/cycle5"/>
    <dgm:cxn modelId="{BDD7C55C-6AF3-4484-B463-FB217336A4D7}" type="presParOf" srcId="{27844DA0-2891-4B6C-BA78-5CD7B4796F62}" destId="{DFA9D25B-2752-439A-8F0B-7087EACCD656}" srcOrd="5" destOrd="0" presId="urn:microsoft.com/office/officeart/2005/8/layout/cycle5"/>
    <dgm:cxn modelId="{B5AF1270-524A-4EA1-9F6E-F2CDCFA8B2AA}" type="presParOf" srcId="{27844DA0-2891-4B6C-BA78-5CD7B4796F62}" destId="{CEA23FC3-0BCD-41DC-B74B-30C863C754AC}" srcOrd="6" destOrd="0" presId="urn:microsoft.com/office/officeart/2005/8/layout/cycle5"/>
    <dgm:cxn modelId="{21A83486-E190-46D0-AFA4-86829F38F1B8}" type="presParOf" srcId="{27844DA0-2891-4B6C-BA78-5CD7B4796F62}" destId="{6B30CBB0-9718-4AA0-A63E-197EA221C4FB}" srcOrd="7" destOrd="0" presId="urn:microsoft.com/office/officeart/2005/8/layout/cycle5"/>
    <dgm:cxn modelId="{237E1EE0-9576-4826-A308-2CA8695146C9}" type="presParOf" srcId="{27844DA0-2891-4B6C-BA78-5CD7B4796F62}" destId="{1A7806A4-F5F7-4CFC-9038-BACDFB4DB22F}" srcOrd="8" destOrd="0" presId="urn:microsoft.com/office/officeart/2005/8/layout/cycle5"/>
    <dgm:cxn modelId="{4C9EDE30-38A6-4A70-9791-931202169ED4}" type="presParOf" srcId="{27844DA0-2891-4B6C-BA78-5CD7B4796F62}" destId="{DE0CFA97-B999-42DA-9330-3CD248588EEF}" srcOrd="9" destOrd="0" presId="urn:microsoft.com/office/officeart/2005/8/layout/cycle5"/>
    <dgm:cxn modelId="{EBA8C210-E3BD-46E5-95F4-CE32F2F94DBE}" type="presParOf" srcId="{27844DA0-2891-4B6C-BA78-5CD7B4796F62}" destId="{BA9EA183-C14D-4683-ADCB-7E4C7F50D94C}" srcOrd="10" destOrd="0" presId="urn:microsoft.com/office/officeart/2005/8/layout/cycle5"/>
    <dgm:cxn modelId="{D603A000-0466-4BA9-9D86-DAEB404C1B37}" type="presParOf" srcId="{27844DA0-2891-4B6C-BA78-5CD7B4796F62}" destId="{49D929A9-36C9-4BA1-A362-88CEBC794041}" srcOrd="11" destOrd="0" presId="urn:microsoft.com/office/officeart/2005/8/layout/cycle5"/>
    <dgm:cxn modelId="{383BA217-1BBB-4927-AE45-8990393BB97D}" type="presParOf" srcId="{27844DA0-2891-4B6C-BA78-5CD7B4796F62}" destId="{F7162110-EF81-4AFF-86BF-466C33C15A0A}" srcOrd="12" destOrd="0" presId="urn:microsoft.com/office/officeart/2005/8/layout/cycle5"/>
    <dgm:cxn modelId="{D9685997-9009-47FE-A9E0-CFA209065238}" type="presParOf" srcId="{27844DA0-2891-4B6C-BA78-5CD7B4796F62}" destId="{DEB7D844-0521-4DDC-9601-691D91427E3E}" srcOrd="13" destOrd="0" presId="urn:microsoft.com/office/officeart/2005/8/layout/cycle5"/>
    <dgm:cxn modelId="{FC61BFFB-A463-43B3-852D-CA374252E353}" type="presParOf" srcId="{27844DA0-2891-4B6C-BA78-5CD7B4796F62}" destId="{26E1AC69-4D4A-4C84-83FC-50E38D03FAE9}" srcOrd="14" destOrd="0" presId="urn:microsoft.com/office/officeart/2005/8/layout/cycle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AFD4DF-152A-442C-8B2B-4CE6A6449A6A}">
      <dsp:nvSpPr>
        <dsp:cNvPr id="0" name=""/>
        <dsp:cNvSpPr/>
      </dsp:nvSpPr>
      <dsp:spPr>
        <a:xfrm>
          <a:off x="3326699" y="3288"/>
          <a:ext cx="1804801" cy="117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Innovation</a:t>
          </a:r>
          <a:endParaRPr lang="en-US" sz="2500" kern="1200" dirty="0"/>
        </a:p>
      </dsp:txBody>
      <dsp:txXfrm>
        <a:off x="3326699" y="3288"/>
        <a:ext cx="1804801" cy="1173120"/>
      </dsp:txXfrm>
    </dsp:sp>
    <dsp:sp modelId="{9EDD6259-0513-4D9D-9307-61776C991834}">
      <dsp:nvSpPr>
        <dsp:cNvPr id="0" name=""/>
        <dsp:cNvSpPr/>
      </dsp:nvSpPr>
      <dsp:spPr>
        <a:xfrm>
          <a:off x="1887078" y="589849"/>
          <a:ext cx="4684043" cy="4684043"/>
        </a:xfrm>
        <a:custGeom>
          <a:avLst/>
          <a:gdLst/>
          <a:ahLst/>
          <a:cxnLst/>
          <a:rect l="0" t="0" r="0" b="0"/>
          <a:pathLst>
            <a:path>
              <a:moveTo>
                <a:pt x="3485777" y="298278"/>
              </a:moveTo>
              <a:arcTo wR="2342021" hR="2342021" stAng="17953981" swAng="12106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22218F8-7704-4385-875E-9494815104E3}">
      <dsp:nvSpPr>
        <dsp:cNvPr id="0" name=""/>
        <dsp:cNvSpPr/>
      </dsp:nvSpPr>
      <dsp:spPr>
        <a:xfrm>
          <a:off x="5554094" y="1621586"/>
          <a:ext cx="1804801" cy="117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Creativity</a:t>
          </a:r>
          <a:endParaRPr lang="en-US" sz="2500" kern="1200" dirty="0"/>
        </a:p>
      </dsp:txBody>
      <dsp:txXfrm>
        <a:off x="5554094" y="1621586"/>
        <a:ext cx="1804801" cy="1173120"/>
      </dsp:txXfrm>
    </dsp:sp>
    <dsp:sp modelId="{DFA9D25B-2752-439A-8F0B-7087EACCD656}">
      <dsp:nvSpPr>
        <dsp:cNvPr id="0" name=""/>
        <dsp:cNvSpPr/>
      </dsp:nvSpPr>
      <dsp:spPr>
        <a:xfrm>
          <a:off x="1887078" y="589849"/>
          <a:ext cx="4684043" cy="4684043"/>
        </a:xfrm>
        <a:custGeom>
          <a:avLst/>
          <a:gdLst/>
          <a:ahLst/>
          <a:cxnLst/>
          <a:rect l="0" t="0" r="0" b="0"/>
          <a:pathLst>
            <a:path>
              <a:moveTo>
                <a:pt x="4678411" y="2504337"/>
              </a:moveTo>
              <a:arcTo wR="2342021" hR="2342021" stAng="21838448" swAng="135905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A23FC3-0BCD-41DC-B74B-30C863C754AC}">
      <dsp:nvSpPr>
        <dsp:cNvPr id="0" name=""/>
        <dsp:cNvSpPr/>
      </dsp:nvSpPr>
      <dsp:spPr>
        <a:xfrm>
          <a:off x="4703305" y="4240046"/>
          <a:ext cx="1804801" cy="117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Logical</a:t>
          </a:r>
          <a:endParaRPr lang="en-US" sz="2500" kern="1200" dirty="0"/>
        </a:p>
      </dsp:txBody>
      <dsp:txXfrm>
        <a:off x="4703305" y="4240046"/>
        <a:ext cx="1804801" cy="1173120"/>
      </dsp:txXfrm>
    </dsp:sp>
    <dsp:sp modelId="{1A7806A4-F5F7-4CFC-9038-BACDFB4DB22F}">
      <dsp:nvSpPr>
        <dsp:cNvPr id="0" name=""/>
        <dsp:cNvSpPr/>
      </dsp:nvSpPr>
      <dsp:spPr>
        <a:xfrm>
          <a:off x="1887078" y="589849"/>
          <a:ext cx="4684043" cy="4684043"/>
        </a:xfrm>
        <a:custGeom>
          <a:avLst/>
          <a:gdLst/>
          <a:ahLst/>
          <a:cxnLst/>
          <a:rect l="0" t="0" r="0" b="0"/>
          <a:pathLst>
            <a:path>
              <a:moveTo>
                <a:pt x="2629122" y="4666379"/>
              </a:moveTo>
              <a:arcTo wR="2342021" hR="2342021" stAng="4977516" swAng="8449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0CFA97-B999-42DA-9330-3CD248588EEF}">
      <dsp:nvSpPr>
        <dsp:cNvPr id="0" name=""/>
        <dsp:cNvSpPr/>
      </dsp:nvSpPr>
      <dsp:spPr>
        <a:xfrm>
          <a:off x="1950093" y="4240046"/>
          <a:ext cx="1804801" cy="117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Progressive</a:t>
          </a:r>
          <a:endParaRPr lang="en-US" sz="2500" kern="1200" dirty="0"/>
        </a:p>
      </dsp:txBody>
      <dsp:txXfrm>
        <a:off x="1950093" y="4240046"/>
        <a:ext cx="1804801" cy="1173120"/>
      </dsp:txXfrm>
    </dsp:sp>
    <dsp:sp modelId="{49D929A9-36C9-4BA1-A362-88CEBC794041}">
      <dsp:nvSpPr>
        <dsp:cNvPr id="0" name=""/>
        <dsp:cNvSpPr/>
      </dsp:nvSpPr>
      <dsp:spPr>
        <a:xfrm>
          <a:off x="1887078" y="589849"/>
          <a:ext cx="4684043" cy="4684043"/>
        </a:xfrm>
        <a:custGeom>
          <a:avLst/>
          <a:gdLst/>
          <a:ahLst/>
          <a:cxnLst/>
          <a:rect l="0" t="0" r="0" b="0"/>
          <a:pathLst>
            <a:path>
              <a:moveTo>
                <a:pt x="248351" y="3391598"/>
              </a:moveTo>
              <a:arcTo wR="2342021" hR="2342021" stAng="9202497" swAng="135905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162110-EF81-4AFF-86BF-466C33C15A0A}">
      <dsp:nvSpPr>
        <dsp:cNvPr id="0" name=""/>
        <dsp:cNvSpPr/>
      </dsp:nvSpPr>
      <dsp:spPr>
        <a:xfrm>
          <a:off x="1099304" y="1621586"/>
          <a:ext cx="1804801" cy="117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Efficiency</a:t>
          </a:r>
          <a:endParaRPr lang="en-US" sz="2500" kern="1200" dirty="0"/>
        </a:p>
      </dsp:txBody>
      <dsp:txXfrm>
        <a:off x="1099304" y="1621586"/>
        <a:ext cx="1804801" cy="1173120"/>
      </dsp:txXfrm>
    </dsp:sp>
    <dsp:sp modelId="{26E1AC69-4D4A-4C84-83FC-50E38D03FAE9}">
      <dsp:nvSpPr>
        <dsp:cNvPr id="0" name=""/>
        <dsp:cNvSpPr/>
      </dsp:nvSpPr>
      <dsp:spPr>
        <a:xfrm>
          <a:off x="1887078" y="589849"/>
          <a:ext cx="4684043" cy="4684043"/>
        </a:xfrm>
        <a:custGeom>
          <a:avLst/>
          <a:gdLst/>
          <a:ahLst/>
          <a:cxnLst/>
          <a:rect l="0" t="0" r="0" b="0"/>
          <a:pathLst>
            <a:path>
              <a:moveTo>
                <a:pt x="563502" y="818232"/>
              </a:moveTo>
              <a:arcTo wR="2342021" hR="2342021" stAng="13235347" swAng="12106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2EC11-5C80-4939-A91F-51B9FE0B7F17}" type="datetimeFigureOut">
              <a:rPr lang="en-US" smtClean="0"/>
              <a:pPr/>
              <a:t>11/13/2012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8EF15-F676-4574-B384-982EFFE17D9F}" type="slidenum">
              <a:rPr lang="en-US" smtClean="0"/>
              <a:pPr/>
              <a:t>‹#›</a:t>
            </a:fld>
            <a:endParaRPr lang="en-US"/>
          </a:p>
        </p:txBody>
      </p:sp>
    </p:spTree>
    <p:extLst>
      <p:ext uri="{BB962C8B-B14F-4D97-AF65-F5344CB8AC3E}">
        <p14:creationId xmlns="" xmlns:p14="http://schemas.microsoft.com/office/powerpoint/2010/main" val="134226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Howard Oden in </a:t>
            </a:r>
            <a:r>
              <a:rPr lang="en-US" i="1" dirty="0" smtClean="0"/>
              <a:t>Managing Corporate Culture, Innovation, and Intrapreneurship </a:t>
            </a:r>
            <a:r>
              <a:rPr lang="en-US" dirty="0" smtClean="0"/>
              <a:t>identified a number of strategies or techniques for </a:t>
            </a:r>
            <a:r>
              <a:rPr lang="en-US" dirty="0" err="1" smtClean="0"/>
              <a:t>intrapreneurs</a:t>
            </a:r>
            <a:r>
              <a:rPr lang="en-US" dirty="0" smtClean="0"/>
              <a:t>, which allow them to be innovative and creative while functioning inside a corporation. </a:t>
            </a:r>
            <a:r>
              <a:rPr lang="en-US" i="1" dirty="0" smtClean="0"/>
              <a:t>Wall Street Journal </a:t>
            </a:r>
            <a:r>
              <a:rPr lang="en-US" dirty="0" smtClean="0"/>
              <a:t>columnist Timothy D. </a:t>
            </a:r>
            <a:r>
              <a:rPr lang="en-US" dirty="0" err="1" smtClean="0"/>
              <a:t>Schellhardt</a:t>
            </a:r>
            <a:r>
              <a:rPr lang="en-US" dirty="0" smtClean="0"/>
              <a:t> included some of these techniques in his article "Small Business: David in Goliath," where he referred to them as part of his "</a:t>
            </a:r>
            <a:r>
              <a:rPr lang="en-US" dirty="0" err="1" smtClean="0"/>
              <a:t>Intrapreneur's</a:t>
            </a:r>
            <a:r>
              <a:rPr lang="en-US" dirty="0" smtClean="0"/>
              <a:t> Ten Commandments" </a:t>
            </a:r>
          </a:p>
          <a:p>
            <a:endParaRPr lang="en-US" dirty="0"/>
          </a:p>
        </p:txBody>
      </p:sp>
      <p:sp>
        <p:nvSpPr>
          <p:cNvPr id="4" name="Slide Number Placeholder 3"/>
          <p:cNvSpPr>
            <a:spLocks noGrp="1"/>
          </p:cNvSpPr>
          <p:nvPr>
            <p:ph type="sldNum" sz="quarter" idx="10"/>
          </p:nvPr>
        </p:nvSpPr>
        <p:spPr/>
        <p:txBody>
          <a:bodyPr/>
          <a:lstStyle/>
          <a:p>
            <a:fld id="{B378EF15-F676-4574-B384-982EFFE17D9F}" type="slidenum">
              <a:rPr lang="en-US" smtClean="0"/>
              <a:pPr/>
              <a:t>17</a:t>
            </a:fld>
            <a:endParaRPr lang="en-US"/>
          </a:p>
        </p:txBody>
      </p:sp>
    </p:spTree>
    <p:extLst>
      <p:ext uri="{BB962C8B-B14F-4D97-AF65-F5344CB8AC3E}">
        <p14:creationId xmlns="" xmlns:p14="http://schemas.microsoft.com/office/powerpoint/2010/main" val="422797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Oden identified a number of strategies or techniques for </a:t>
            </a:r>
            <a:r>
              <a:rPr lang="en-US" dirty="0" err="1" smtClean="0"/>
              <a:t>intrapreneurs</a:t>
            </a:r>
            <a:r>
              <a:rPr lang="en-US" dirty="0" smtClean="0"/>
              <a:t>, which allow them to be innovative and creative while functioning inside a corporation. </a:t>
            </a:r>
            <a:r>
              <a:rPr lang="en-US" i="1" dirty="0" smtClean="0"/>
              <a:t>Wall Street Journal </a:t>
            </a:r>
            <a:r>
              <a:rPr lang="en-US" dirty="0" smtClean="0"/>
              <a:t>columnist Timothy D. </a:t>
            </a:r>
            <a:r>
              <a:rPr lang="en-US" dirty="0" err="1" smtClean="0"/>
              <a:t>Schellhardt</a:t>
            </a:r>
            <a:r>
              <a:rPr lang="en-US" dirty="0" smtClean="0"/>
              <a:t> included some of these techniques in his article "Small Business: David in Goliath," where he referred to them as part of his "</a:t>
            </a:r>
            <a:r>
              <a:rPr lang="en-US" dirty="0" err="1" smtClean="0"/>
              <a:t>Intrapreneur's</a:t>
            </a:r>
            <a:r>
              <a:rPr lang="en-US" dirty="0" smtClean="0"/>
              <a:t> Ten Commandments": </a:t>
            </a:r>
          </a:p>
          <a:p>
            <a:endParaRPr lang="en-US" dirty="0"/>
          </a:p>
        </p:txBody>
      </p:sp>
      <p:sp>
        <p:nvSpPr>
          <p:cNvPr id="4" name="Slide Number Placeholder 3"/>
          <p:cNvSpPr>
            <a:spLocks noGrp="1"/>
          </p:cNvSpPr>
          <p:nvPr>
            <p:ph type="sldNum" sz="quarter" idx="10"/>
          </p:nvPr>
        </p:nvSpPr>
        <p:spPr/>
        <p:txBody>
          <a:bodyPr/>
          <a:lstStyle/>
          <a:p>
            <a:fld id="{B378EF15-F676-4574-B384-982EFFE17D9F}" type="slidenum">
              <a:rPr lang="en-US" smtClean="0"/>
              <a:pPr/>
              <a:t>18</a:t>
            </a:fld>
            <a:endParaRPr lang="en-US"/>
          </a:p>
        </p:txBody>
      </p:sp>
    </p:spTree>
    <p:extLst>
      <p:ext uri="{BB962C8B-B14F-4D97-AF65-F5344CB8AC3E}">
        <p14:creationId xmlns="" xmlns:p14="http://schemas.microsoft.com/office/powerpoint/2010/main" val="422797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Oden identified a number of strategies or techniques for </a:t>
            </a:r>
            <a:r>
              <a:rPr lang="en-US" dirty="0" err="1" smtClean="0"/>
              <a:t>intrapreneurs</a:t>
            </a:r>
            <a:r>
              <a:rPr lang="en-US" dirty="0" smtClean="0"/>
              <a:t>, which allow them to be innovative and creative while functioning inside a corporation. </a:t>
            </a:r>
            <a:r>
              <a:rPr lang="en-US" i="1" dirty="0" smtClean="0"/>
              <a:t>Wall Street Journal </a:t>
            </a:r>
            <a:r>
              <a:rPr lang="en-US" dirty="0" smtClean="0"/>
              <a:t>columnist Timothy D. </a:t>
            </a:r>
            <a:r>
              <a:rPr lang="en-US" dirty="0" err="1" smtClean="0"/>
              <a:t>Schellhardt</a:t>
            </a:r>
            <a:r>
              <a:rPr lang="en-US" dirty="0" smtClean="0"/>
              <a:t> included some of these techniques in his article "Small Business: David in Goliath," where he referred to them as part of his "</a:t>
            </a:r>
            <a:r>
              <a:rPr lang="en-US" dirty="0" err="1" smtClean="0"/>
              <a:t>Intrapreneur's</a:t>
            </a:r>
            <a:r>
              <a:rPr lang="en-US" dirty="0" smtClean="0"/>
              <a:t> Ten Commandments": </a:t>
            </a:r>
          </a:p>
          <a:p>
            <a:endParaRPr lang="en-US" dirty="0"/>
          </a:p>
        </p:txBody>
      </p:sp>
      <p:sp>
        <p:nvSpPr>
          <p:cNvPr id="4" name="Slide Number Placeholder 3"/>
          <p:cNvSpPr>
            <a:spLocks noGrp="1"/>
          </p:cNvSpPr>
          <p:nvPr>
            <p:ph type="sldNum" sz="quarter" idx="10"/>
          </p:nvPr>
        </p:nvSpPr>
        <p:spPr/>
        <p:txBody>
          <a:bodyPr/>
          <a:lstStyle/>
          <a:p>
            <a:fld id="{B378EF15-F676-4574-B384-982EFFE17D9F}" type="slidenum">
              <a:rPr lang="en-US" smtClean="0"/>
              <a:pPr/>
              <a:t>19</a:t>
            </a:fld>
            <a:endParaRPr lang="en-US"/>
          </a:p>
        </p:txBody>
      </p:sp>
    </p:spTree>
    <p:extLst>
      <p:ext uri="{BB962C8B-B14F-4D97-AF65-F5344CB8AC3E}">
        <p14:creationId xmlns="" xmlns:p14="http://schemas.microsoft.com/office/powerpoint/2010/main" val="422797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7</a:t>
            </a:fld>
            <a:endParaRPr lang="en-US"/>
          </a:p>
        </p:txBody>
      </p:sp>
    </p:spTree>
    <p:extLst>
      <p:ext uri="{BB962C8B-B14F-4D97-AF65-F5344CB8AC3E}">
        <p14:creationId xmlns="" xmlns:p14="http://schemas.microsoft.com/office/powerpoint/2010/main" val="340034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8EF15-F676-4574-B384-982EFFE17D9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any of these words ring true for you? Do you like the sound of them?</a:t>
            </a:r>
            <a:endParaRPr lang="en-US" dirty="0"/>
          </a:p>
        </p:txBody>
      </p:sp>
      <p:sp>
        <p:nvSpPr>
          <p:cNvPr id="4" name="Slide Number Placeholder 3"/>
          <p:cNvSpPr>
            <a:spLocks noGrp="1"/>
          </p:cNvSpPr>
          <p:nvPr>
            <p:ph type="sldNum" sz="quarter" idx="10"/>
          </p:nvPr>
        </p:nvSpPr>
        <p:spPr/>
        <p:txBody>
          <a:bodyPr/>
          <a:lstStyle/>
          <a:p>
            <a:fld id="{B378EF15-F676-4574-B384-982EFFE17D9F}" type="slidenum">
              <a:rPr lang="en-US" smtClean="0"/>
              <a:pPr/>
              <a:t>9</a:t>
            </a:fld>
            <a:endParaRPr lang="en-US"/>
          </a:p>
        </p:txBody>
      </p:sp>
    </p:spTree>
    <p:extLst>
      <p:ext uri="{BB962C8B-B14F-4D97-AF65-F5344CB8AC3E}">
        <p14:creationId xmlns="" xmlns:p14="http://schemas.microsoft.com/office/powerpoint/2010/main" val="419037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 xmlns:p14="http://schemas.microsoft.com/office/powerpoint/2010/main" val="2608356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91071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5541863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4071278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368441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62122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416337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52250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43544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9650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218766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38996-432C-46D9-91A0-1A28804D10D7}" type="datetimeFigureOut">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27A58-00D5-44EC-B634-201E26C0EB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38996-432C-46D9-91A0-1A28804D10D7}" type="datetimeFigureOut">
              <a:rPr lang="en-US" smtClean="0"/>
              <a:pPr/>
              <a:t>11/13/2012</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27A58-00D5-44EC-B634-201E26C0EB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048EA3-CEEF-4B44-879F-2C7D30DCCE98}" type="datetimeFigureOut">
              <a:rPr lang="en-US" smtClean="0">
                <a:solidFill>
                  <a:prstClr val="white">
                    <a:shade val="50000"/>
                  </a:prstClr>
                </a:solidFill>
              </a:rPr>
              <a:pPr/>
              <a:t>11/13/2012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84F8DDF-0A7B-4958-AA4C-1F456DFFA64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 xmlns:p14="http://schemas.microsoft.com/office/powerpoint/2010/main" val="14926232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ayne.thelaunchpad.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ayne.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referenceforbusiness.com/encyclopedia/Ent-Fac/Entrepreneurship.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ayne.thelaunchpad.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ayne.thelaunchpad.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ayne.thelaunchpad.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ayne.thelaunchpad.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www.referenceforbusiness.com/encyclopedia/Pro-Res/Research-and-Development.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ayne.thelaunchpa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ayne.thelaunchpa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ayne.thelaunchpad.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ayne.thelaunchpa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ayne.thelaunchpad.org/" TargetMode="External"/><Relationship Id="rId7" Type="http://schemas.openxmlformats.org/officeDocument/2006/relationships/diagramQuickStyle" Target="../diagrams/quickStyle1.xml"/><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4.png"/><Relationship Id="rId5" Type="http://schemas.openxmlformats.org/officeDocument/2006/relationships/diagramData" Target="../diagrams/data1.xml"/><Relationship Id="rId10" Type="http://schemas.openxmlformats.org/officeDocument/2006/relationships/image" Target="../media/image13.png"/><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pic>
        <p:nvPicPr>
          <p:cNvPr id="13315" name="Picture 4" descr="Wayne State University">
            <a:hlinkClick r:id="rId5"/>
          </p:cNvPr>
          <p:cNvPicPr>
            <a:picLocks noChangeAspect="1" noChangeArrowheads="1"/>
          </p:cNvPicPr>
          <p:nvPr/>
        </p:nvPicPr>
        <p:blipFill>
          <a:blip r:embed="rId6" cstate="print"/>
          <a:srcRect/>
          <a:stretch>
            <a:fillRect/>
          </a:stretch>
        </p:blipFill>
        <p:spPr bwMode="auto">
          <a:xfrm>
            <a:off x="381000" y="6096000"/>
            <a:ext cx="964383" cy="573516"/>
          </a:xfrm>
          <a:prstGeom prst="rect">
            <a:avLst/>
          </a:prstGeom>
          <a:noFill/>
          <a:ln w="9525">
            <a:noFill/>
            <a:miter lim="800000"/>
            <a:headEnd/>
            <a:tailEnd/>
          </a:ln>
        </p:spPr>
      </p:pic>
      <p:sp>
        <p:nvSpPr>
          <p:cNvPr id="13316" name="TextBox 6"/>
          <p:cNvSpPr txBox="1">
            <a:spLocks noChangeArrowheads="1"/>
          </p:cNvSpPr>
          <p:nvPr/>
        </p:nvSpPr>
        <p:spPr bwMode="auto">
          <a:xfrm>
            <a:off x="2943200" y="6300184"/>
            <a:ext cx="3429000" cy="369332"/>
          </a:xfrm>
          <a:prstGeom prst="rect">
            <a:avLst/>
          </a:prstGeom>
          <a:noFill/>
          <a:ln w="9525">
            <a:noFill/>
            <a:miter lim="800000"/>
            <a:headEnd/>
            <a:tailEnd/>
          </a:ln>
        </p:spPr>
        <p:txBody>
          <a:bodyPr>
            <a:prstTxWarp prst="textNoShape">
              <a:avLst/>
            </a:prstTxWarp>
            <a:spAutoFit/>
          </a:bodyPr>
          <a:lstStyle/>
          <a:p>
            <a:r>
              <a:rPr lang="en-US" b="1" dirty="0">
                <a:solidFill>
                  <a:srgbClr val="006401"/>
                </a:solidFill>
                <a:latin typeface="Calibri" pitchFamily="84" charset="0"/>
              </a:rPr>
              <a:t>blackstonelaunchpad.wayne.edu</a:t>
            </a:r>
          </a:p>
        </p:txBody>
      </p:sp>
      <p:sp>
        <p:nvSpPr>
          <p:cNvPr id="13318" name="TextBox 8"/>
          <p:cNvSpPr txBox="1">
            <a:spLocks noChangeArrowheads="1"/>
          </p:cNvSpPr>
          <p:nvPr/>
        </p:nvSpPr>
        <p:spPr bwMode="auto">
          <a:xfrm>
            <a:off x="995277" y="2244437"/>
            <a:ext cx="7366409" cy="1938992"/>
          </a:xfrm>
          <a:prstGeom prst="rect">
            <a:avLst/>
          </a:prstGeom>
          <a:noFill/>
          <a:ln w="9525">
            <a:noFill/>
            <a:miter lim="800000"/>
            <a:headEnd/>
            <a:tailEnd/>
          </a:ln>
        </p:spPr>
        <p:txBody>
          <a:bodyPr wrap="square">
            <a:prstTxWarp prst="textNoShape">
              <a:avLst/>
            </a:prstTxWarp>
            <a:spAutoFit/>
          </a:bodyPr>
          <a:lstStyle/>
          <a:p>
            <a:pPr algn="ctr"/>
            <a:r>
              <a:rPr lang="en-US" sz="6000" b="1" u="sng" dirty="0" smtClean="0"/>
              <a:t>Think </a:t>
            </a:r>
            <a:r>
              <a:rPr lang="en-US" sz="6000" b="1" u="sng" dirty="0"/>
              <a:t>Like an </a:t>
            </a:r>
            <a:r>
              <a:rPr lang="en-US" sz="6000" b="1" u="sng" dirty="0" smtClean="0"/>
              <a:t>Entrepreneur</a:t>
            </a:r>
            <a:endParaRPr lang="en-US" sz="6000" dirty="0"/>
          </a:p>
        </p:txBody>
      </p:sp>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84395" y="609600"/>
            <a:ext cx="1524000" cy="1343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519765" y="4800600"/>
            <a:ext cx="8317432" cy="646331"/>
          </a:xfrm>
          <a:prstGeom prst="rect">
            <a:avLst/>
          </a:prstGeom>
          <a:noFill/>
          <a:ln w="9525">
            <a:noFill/>
            <a:miter lim="800000"/>
            <a:headEnd/>
            <a:tailEnd/>
          </a:ln>
        </p:spPr>
        <p:txBody>
          <a:bodyPr wrap="square">
            <a:prstTxWarp prst="textNoShape">
              <a:avLst/>
            </a:prstTxWarp>
            <a:spAutoFit/>
          </a:bodyPr>
          <a:lstStyle/>
          <a:p>
            <a:pPr algn="ctr"/>
            <a:r>
              <a:rPr lang="en-US" sz="3600" b="1" i="1" dirty="0" smtClean="0">
                <a:latin typeface="Bodoni MT" pitchFamily="18" charset="0"/>
              </a:rPr>
              <a:t>Tuesday, November </a:t>
            </a:r>
            <a:r>
              <a:rPr lang="en-US" sz="3600" b="1" i="1" dirty="0" smtClean="0">
                <a:latin typeface="Bodoni MT" pitchFamily="18" charset="0"/>
              </a:rPr>
              <a:t>13</a:t>
            </a:r>
            <a:r>
              <a:rPr lang="en-US" sz="3600" b="1" i="1" baseline="30000" dirty="0" smtClean="0">
                <a:latin typeface="Bodoni MT" pitchFamily="18" charset="0"/>
              </a:rPr>
              <a:t>th</a:t>
            </a:r>
            <a:r>
              <a:rPr lang="en-US" sz="3600" b="1" i="1" dirty="0" smtClean="0">
                <a:latin typeface="Bodoni MT" pitchFamily="18" charset="0"/>
              </a:rPr>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Intra - PRENEUR</a:t>
            </a:r>
            <a:endParaRPr lang="en-US" b="1" dirty="0"/>
          </a:p>
        </p:txBody>
      </p:sp>
      <p:sp>
        <p:nvSpPr>
          <p:cNvPr id="4" name="Subtitle 2"/>
          <p:cNvSpPr>
            <a:spLocks noGrp="1"/>
          </p:cNvSpPr>
          <p:nvPr>
            <p:ph idx="1"/>
          </p:nvPr>
        </p:nvSpPr>
        <p:spPr>
          <a:xfrm>
            <a:off x="304800" y="1143000"/>
            <a:ext cx="8458200" cy="5410200"/>
          </a:xfrm>
        </p:spPr>
        <p:txBody>
          <a:bodyPr>
            <a:normAutofit fontScale="62500" lnSpcReduction="20000"/>
          </a:bodyPr>
          <a:lstStyle/>
          <a:p>
            <a:pPr marL="0" indent="0" algn="ctr">
              <a:buNone/>
            </a:pPr>
            <a:r>
              <a:rPr lang="en-US" sz="3800" dirty="0"/>
              <a:t>Coined by Gifford </a:t>
            </a:r>
            <a:r>
              <a:rPr lang="en-US" sz="3800" dirty="0" err="1"/>
              <a:t>Pinchott</a:t>
            </a:r>
            <a:r>
              <a:rPr lang="en-US" sz="3800" dirty="0"/>
              <a:t> in </a:t>
            </a:r>
            <a:r>
              <a:rPr lang="en-US" sz="3800" dirty="0" smtClean="0"/>
              <a:t>1986</a:t>
            </a:r>
          </a:p>
          <a:p>
            <a:pPr marL="0" indent="0" algn="just">
              <a:buNone/>
            </a:pPr>
            <a:endParaRPr lang="en-US" sz="3800" dirty="0" smtClean="0"/>
          </a:p>
          <a:p>
            <a:pPr algn="just"/>
            <a:r>
              <a:rPr lang="en-US" sz="3800" dirty="0" smtClean="0"/>
              <a:t>“Intrapreneur</a:t>
            </a:r>
            <a:r>
              <a:rPr lang="en-US" sz="3800" dirty="0"/>
              <a:t>" refers to someone who possesses entrepreneurial skills and uses them within a company, instead of using them to launch a new business</a:t>
            </a:r>
            <a:r>
              <a:rPr lang="en-US" sz="3800" dirty="0" smtClean="0"/>
              <a:t>.</a:t>
            </a:r>
          </a:p>
          <a:p>
            <a:pPr marL="0" indent="0" algn="just">
              <a:buNone/>
            </a:pPr>
            <a:endParaRPr lang="en-US" sz="3800" dirty="0" smtClean="0"/>
          </a:p>
          <a:p>
            <a:pPr algn="just"/>
            <a:r>
              <a:rPr lang="en-US" sz="3800" dirty="0" smtClean="0"/>
              <a:t> Intrapreneurs—also called </a:t>
            </a:r>
            <a:r>
              <a:rPr lang="en-US" sz="3800" dirty="0"/>
              <a:t>corporate entrepreneurs</a:t>
            </a:r>
            <a:r>
              <a:rPr lang="en-US" sz="3800" b="1" i="1" dirty="0"/>
              <a:t>—can help established companies implement innovative policies and procedures or introduce innovative products or services. </a:t>
            </a:r>
            <a:endParaRPr lang="en-US" sz="3800" b="1" i="1" dirty="0" smtClean="0"/>
          </a:p>
          <a:p>
            <a:pPr marL="0" indent="0" algn="just">
              <a:buNone/>
            </a:pPr>
            <a:endParaRPr lang="en-US" sz="3800" b="1" i="1" dirty="0" smtClean="0"/>
          </a:p>
          <a:p>
            <a:pPr algn="just"/>
            <a:r>
              <a:rPr lang="en-US" sz="3800" dirty="0" smtClean="0"/>
              <a:t>Intrapreneurship </a:t>
            </a:r>
            <a:r>
              <a:rPr lang="en-US" sz="3800" dirty="0"/>
              <a:t>differs from </a:t>
            </a:r>
            <a:r>
              <a:rPr lang="en-US" sz="3800" b="1" dirty="0" smtClean="0">
                <a:hlinkClick r:id="rId3"/>
              </a:rPr>
              <a:t>entrepreneurship</a:t>
            </a:r>
            <a:r>
              <a:rPr lang="en-US" sz="3800" b="1" dirty="0" smtClean="0"/>
              <a:t> </a:t>
            </a:r>
            <a:r>
              <a:rPr lang="en-US" sz="3800" dirty="0" smtClean="0"/>
              <a:t>in </a:t>
            </a:r>
            <a:r>
              <a:rPr lang="en-US" sz="3800" dirty="0"/>
              <a:t>that </a:t>
            </a:r>
            <a:r>
              <a:rPr lang="en-US" sz="3800" dirty="0" err="1" smtClean="0"/>
              <a:t>intrapreneurs</a:t>
            </a:r>
            <a:r>
              <a:rPr lang="en-US" sz="3800" dirty="0" smtClean="0"/>
              <a:t> </a:t>
            </a:r>
            <a:r>
              <a:rPr lang="en-US" sz="3800" dirty="0"/>
              <a:t>constantly must overcome barriers and negotiate obstacles and have opportunities to work with greater financial, technological, and human resources offered by an established company. In contrast, entrepreneurs largely work independently and often lack the resources of large companies</a:t>
            </a:r>
            <a:r>
              <a:rPr lang="en-US" sz="3800" dirty="0" smtClean="0"/>
              <a:t>.</a:t>
            </a:r>
            <a:endParaRPr lang="en-US" sz="3800" dirty="0"/>
          </a:p>
        </p:txBody>
      </p:sp>
      <p:pic>
        <p:nvPicPr>
          <p:cNvPr id="7" name="Picture 2" descr="Blackstone LaunchPad">
            <a:hlinkClick r:id="rId4" tooltip="Blackstone LaunchPad"/>
          </p:cNvPr>
          <p:cNvPicPr>
            <a:picLocks noChangeAspect="1" noChangeArrowheads="1"/>
          </p:cNvPicPr>
          <p:nvPr/>
        </p:nvPicPr>
        <p:blipFill>
          <a:blip r:embed="rId5"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79433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1"/>
                </a:solidFill>
                <a:latin typeface="Calibri" pitchFamily="34" charset="0"/>
                <a:cs typeface="Calibri" pitchFamily="34" charset="0"/>
              </a:rPr>
              <a:t>ASSESSMENT</a:t>
            </a:r>
            <a:endParaRPr lang="en-US" sz="4400" dirty="0">
              <a:solidFill>
                <a:schemeClr val="bg1"/>
              </a:solidFill>
              <a:latin typeface="Calibri" pitchFamily="34" charset="0"/>
              <a:cs typeface="Calibri" pitchFamily="34" charset="0"/>
            </a:endParaRPr>
          </a:p>
        </p:txBody>
      </p:sp>
      <p:sp>
        <p:nvSpPr>
          <p:cNvPr id="3" name="TextBox 2"/>
          <p:cNvSpPr txBox="1"/>
          <p:nvPr/>
        </p:nvSpPr>
        <p:spPr>
          <a:xfrm>
            <a:off x="609600" y="1981200"/>
            <a:ext cx="8001000" cy="1600438"/>
          </a:xfrm>
          <a:prstGeom prst="rect">
            <a:avLst/>
          </a:prstGeom>
          <a:noFill/>
        </p:spPr>
        <p:txBody>
          <a:bodyPr wrap="square" rtlCol="0">
            <a:spAutoFit/>
          </a:bodyPr>
          <a:lstStyle/>
          <a:p>
            <a:pPr algn="ctr"/>
            <a:r>
              <a:rPr lang="en-US" sz="4000" dirty="0" smtClean="0"/>
              <a:t>Take your time, think about each statement</a:t>
            </a:r>
            <a:r>
              <a:rPr lang="en-US" dirty="0" smtClean="0"/>
              <a:t>.</a:t>
            </a:r>
          </a:p>
          <a:p>
            <a:endParaRPr lang="en-US"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3585596"/>
            <a:ext cx="2547921"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0" y="3581638"/>
            <a:ext cx="28575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4778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LifeStyle</a:t>
            </a:r>
            <a:r>
              <a:rPr lang="en-US" b="1" dirty="0" smtClean="0"/>
              <a:t> Assessment</a:t>
            </a:r>
            <a:endParaRPr lang="en-US" b="1"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t>If </a:t>
            </a:r>
            <a:r>
              <a:rPr lang="en-US" dirty="0"/>
              <a:t>your score is 63 or higher, you have a good understanding and tolerance for the impacts that </a:t>
            </a:r>
            <a:r>
              <a:rPr lang="en-US" dirty="0" smtClean="0"/>
              <a:t>change can have on your life.</a:t>
            </a:r>
          </a:p>
          <a:p>
            <a:pPr marL="0" indent="0" algn="just">
              <a:buNone/>
            </a:pPr>
            <a:r>
              <a:rPr lang="en-US" dirty="0" smtClean="0"/>
              <a:t> </a:t>
            </a:r>
          </a:p>
          <a:p>
            <a:pPr marL="0" indent="0" algn="just">
              <a:buNone/>
            </a:pPr>
            <a:r>
              <a:rPr lang="en-US" dirty="0" smtClean="0"/>
              <a:t>Your </a:t>
            </a:r>
            <a:r>
              <a:rPr lang="en-US" dirty="0"/>
              <a:t>score reveals that you are flexible enough to take on the challenges and uncertainties of beginning a new </a:t>
            </a:r>
            <a:r>
              <a:rPr lang="en-US" dirty="0" smtClean="0"/>
              <a:t>business, process or program. </a:t>
            </a:r>
          </a:p>
          <a:p>
            <a:pPr marL="0" indent="0">
              <a:buNone/>
            </a:pPr>
            <a:endParaRPr lang="en-US" i="1" dirty="0" smtClean="0"/>
          </a:p>
          <a:p>
            <a:pPr marL="0" indent="0">
              <a:buNone/>
            </a:pPr>
            <a:r>
              <a:rPr lang="en-US" sz="2600" i="1" dirty="0" smtClean="0"/>
              <a:t>This </a:t>
            </a:r>
            <a:r>
              <a:rPr lang="en-US" sz="2600" i="1" dirty="0"/>
              <a:t>checklist has been reprinted from the </a:t>
            </a:r>
            <a:r>
              <a:rPr lang="en-US" sz="2600" i="1" dirty="0" err="1"/>
              <a:t>NxLeveL</a:t>
            </a:r>
            <a:r>
              <a:rPr lang="en-US" sz="2600" i="1" dirty="0"/>
              <a:t> Guide for Business Startups with permission from the </a:t>
            </a:r>
            <a:r>
              <a:rPr lang="en-US" sz="2600" i="1" dirty="0" err="1"/>
              <a:t>NxLeveL</a:t>
            </a:r>
            <a:r>
              <a:rPr lang="en-US" sz="2600" i="1" dirty="0"/>
              <a:t> Training Network.</a:t>
            </a:r>
            <a:endParaRPr lang="en-US" sz="2600" dirty="0"/>
          </a:p>
        </p:txBody>
      </p:sp>
    </p:spTree>
    <p:extLst>
      <p:ext uri="{BB962C8B-B14F-4D97-AF65-F5344CB8AC3E}">
        <p14:creationId xmlns="" xmlns:p14="http://schemas.microsoft.com/office/powerpoint/2010/main" val="28585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Assessment</a:t>
            </a:r>
            <a:endParaRPr lang="en-US" b="1"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t>A </a:t>
            </a:r>
            <a:r>
              <a:rPr lang="en-US" dirty="0"/>
              <a:t>score between 63 and 100 points indicates you are well on your way to having the right mix of personal skills to weather the challenges of </a:t>
            </a:r>
            <a:r>
              <a:rPr lang="en-US" dirty="0" smtClean="0"/>
              <a:t>change and ambiguity. </a:t>
            </a:r>
          </a:p>
          <a:p>
            <a:pPr marL="0" indent="0" algn="just">
              <a:buNone/>
            </a:pPr>
            <a:endParaRPr lang="en-US" dirty="0" smtClean="0"/>
          </a:p>
          <a:p>
            <a:pPr marL="0" indent="0" algn="just">
              <a:buNone/>
            </a:pPr>
            <a:r>
              <a:rPr lang="en-US" dirty="0" smtClean="0"/>
              <a:t>You </a:t>
            </a:r>
            <a:r>
              <a:rPr lang="en-US" dirty="0"/>
              <a:t>enjoy setting your own goals and achieving them and you are comfortable with taking some risks. </a:t>
            </a:r>
            <a:endParaRPr lang="en-US" dirty="0" smtClean="0"/>
          </a:p>
          <a:p>
            <a:pPr marL="0" indent="0">
              <a:buNone/>
            </a:pPr>
            <a:endParaRPr lang="en-US" sz="2600" dirty="0"/>
          </a:p>
          <a:p>
            <a:pPr marL="0" indent="0">
              <a:buNone/>
            </a:pPr>
            <a:r>
              <a:rPr lang="en-US" sz="2600" i="1" dirty="0"/>
              <a:t>This checklist has been reprinted from the </a:t>
            </a:r>
            <a:r>
              <a:rPr lang="en-US" sz="2600" i="1" dirty="0" err="1"/>
              <a:t>NxLeveL</a:t>
            </a:r>
            <a:r>
              <a:rPr lang="en-US" sz="2600" i="1" dirty="0"/>
              <a:t> Guide for Business Startups with permission from the </a:t>
            </a:r>
            <a:r>
              <a:rPr lang="en-US" sz="2600" i="1" dirty="0" err="1"/>
              <a:t>NxLevel</a:t>
            </a:r>
            <a:r>
              <a:rPr lang="en-US" sz="2600" i="1" dirty="0"/>
              <a:t> Training Network.</a:t>
            </a:r>
          </a:p>
          <a:p>
            <a:pPr marL="0" indent="0">
              <a:buNone/>
            </a:pPr>
            <a:endParaRPr lang="en-US" dirty="0"/>
          </a:p>
        </p:txBody>
      </p:sp>
    </p:spTree>
    <p:extLst>
      <p:ext uri="{BB962C8B-B14F-4D97-AF65-F5344CB8AC3E}">
        <p14:creationId xmlns="" xmlns:p14="http://schemas.microsoft.com/office/powerpoint/2010/main" val="87158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1"/>
                </a:solidFill>
                <a:latin typeface="Calibri" pitchFamily="34" charset="0"/>
                <a:cs typeface="Calibri" pitchFamily="34" charset="0"/>
              </a:rPr>
              <a:t>APPLICATION – work and home</a:t>
            </a:r>
            <a:endParaRPr lang="en-US" sz="4400" dirty="0">
              <a:solidFill>
                <a:schemeClr val="bg1"/>
              </a:solidFill>
              <a:latin typeface="Calibri" pitchFamily="34" charset="0"/>
              <a:cs typeface="Calibri" pitchFamily="34" charset="0"/>
            </a:endParaRPr>
          </a:p>
        </p:txBody>
      </p:sp>
      <p:sp>
        <p:nvSpPr>
          <p:cNvPr id="3" name="TextBox 2"/>
          <p:cNvSpPr txBox="1"/>
          <p:nvPr/>
        </p:nvSpPr>
        <p:spPr>
          <a:xfrm>
            <a:off x="304800" y="1600200"/>
            <a:ext cx="8534400" cy="1938992"/>
          </a:xfrm>
          <a:prstGeom prst="rect">
            <a:avLst/>
          </a:prstGeom>
          <a:noFill/>
        </p:spPr>
        <p:txBody>
          <a:bodyPr wrap="square" rtlCol="0">
            <a:spAutoFit/>
          </a:bodyPr>
          <a:lstStyle/>
          <a:p>
            <a:pPr algn="ctr"/>
            <a:r>
              <a:rPr lang="en-US" sz="4000" dirty="0" smtClean="0">
                <a:solidFill>
                  <a:prstClr val="white"/>
                </a:solidFill>
              </a:rPr>
              <a:t>What area do you want to work on? </a:t>
            </a:r>
          </a:p>
          <a:p>
            <a:pPr algn="ctr"/>
            <a:r>
              <a:rPr lang="en-US" sz="4000" dirty="0" smtClean="0">
                <a:solidFill>
                  <a:prstClr val="white"/>
                </a:solidFill>
              </a:rPr>
              <a:t>WHY?</a:t>
            </a:r>
          </a:p>
          <a:p>
            <a:pPr algn="ctr"/>
            <a:r>
              <a:rPr lang="en-US" sz="4000" dirty="0" smtClean="0">
                <a:solidFill>
                  <a:prstClr val="white"/>
                </a:solidFill>
              </a:rPr>
              <a:t>What do you have to lose?</a:t>
            </a:r>
            <a:endParaRPr lang="en-US" dirty="0">
              <a:solidFill>
                <a:prstClr val="white"/>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733800"/>
            <a:ext cx="4289069" cy="2609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7400" y="3733799"/>
            <a:ext cx="2609295" cy="26092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120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lumMod val="50000"/>
                  </a:schemeClr>
                </a:solidFill>
              </a:rPr>
              <a:t>Intrapreneurs are Opportunists</a:t>
            </a:r>
            <a:endParaRPr lang="en-US" b="1" dirty="0">
              <a:solidFill>
                <a:schemeClr val="accent4">
                  <a:lumMod val="50000"/>
                </a:schemeClr>
              </a:solidFill>
            </a:endParaRPr>
          </a:p>
        </p:txBody>
      </p:sp>
      <p:sp>
        <p:nvSpPr>
          <p:cNvPr id="4" name="Subtitle 2"/>
          <p:cNvSpPr>
            <a:spLocks noGrp="1"/>
          </p:cNvSpPr>
          <p:nvPr>
            <p:ph idx="1"/>
          </p:nvPr>
        </p:nvSpPr>
        <p:spPr>
          <a:xfrm>
            <a:off x="304800" y="1600203"/>
            <a:ext cx="8382000" cy="4525963"/>
          </a:xfrm>
        </p:spPr>
        <p:txBody>
          <a:bodyPr>
            <a:normAutofit/>
          </a:bodyPr>
          <a:lstStyle/>
          <a:p>
            <a:pPr lvl="1" indent="-342900">
              <a:buFont typeface="Arial" pitchFamily="34" charset="0"/>
              <a:buChar char="•"/>
            </a:pPr>
            <a:r>
              <a:rPr lang="en-US" sz="3200" dirty="0" smtClean="0"/>
              <a:t>Your department asks for someone to run a new program; what do you do?</a:t>
            </a:r>
          </a:p>
          <a:p>
            <a:pPr lvl="1" indent="-342900">
              <a:buFont typeface="Arial" pitchFamily="34" charset="0"/>
              <a:buChar char="•"/>
            </a:pPr>
            <a:r>
              <a:rPr lang="en-US" sz="3200" dirty="0" smtClean="0"/>
              <a:t>There is an obvious problem with a procedure – you have a new supervisor who asks for input; what do you do?</a:t>
            </a:r>
          </a:p>
          <a:p>
            <a:pPr lvl="1" indent="-342900">
              <a:buFont typeface="Arial" pitchFamily="34" charset="0"/>
              <a:buChar char="•"/>
            </a:pPr>
            <a:r>
              <a:rPr lang="en-US" sz="3200" dirty="0" smtClean="0"/>
              <a:t>You see a customer not being served well or at all; what do you do?</a:t>
            </a:r>
          </a:p>
          <a:p>
            <a:pPr lvl="1" indent="-342900">
              <a:buFont typeface="Arial" pitchFamily="34" charset="0"/>
              <a:buChar char="•"/>
            </a:pPr>
            <a:endParaRPr lang="en-US" sz="3200" dirty="0" smtClean="0"/>
          </a:p>
          <a:p>
            <a:pPr lvl="1" indent="-342900">
              <a:buFont typeface="Arial" pitchFamily="34" charset="0"/>
              <a:buChar char="•"/>
            </a:pPr>
            <a:endParaRPr lang="en-US" sz="3200" dirty="0" smtClean="0"/>
          </a:p>
        </p:txBody>
      </p:sp>
      <p:pic>
        <p:nvPicPr>
          <p:cNvPr id="7"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265942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launchpad_wayne_logo.png"/>
          <p:cNvPicPr>
            <a:picLocks noChangeAspect="1"/>
          </p:cNvPicPr>
          <p:nvPr/>
        </p:nvPicPr>
        <p:blipFill>
          <a:blip r:embed="rId3" cstate="print"/>
          <a:stretch>
            <a:fillRect/>
          </a:stretch>
        </p:blipFill>
        <p:spPr>
          <a:xfrm>
            <a:off x="2819400" y="457200"/>
            <a:ext cx="3667132" cy="1066800"/>
          </a:xfrm>
          <a:prstGeom prst="rect">
            <a:avLst/>
          </a:prstGeom>
        </p:spPr>
      </p:pic>
      <p:sp>
        <p:nvSpPr>
          <p:cNvPr id="10" name="Subtitle 2"/>
          <p:cNvSpPr>
            <a:spLocks noGrp="1"/>
          </p:cNvSpPr>
          <p:nvPr>
            <p:ph type="subTitle" idx="1"/>
          </p:nvPr>
        </p:nvSpPr>
        <p:spPr>
          <a:xfrm>
            <a:off x="533400" y="1981200"/>
            <a:ext cx="7924800" cy="4038600"/>
          </a:xfrm>
        </p:spPr>
        <p:txBody>
          <a:bodyPr>
            <a:normAutofit/>
          </a:bodyPr>
          <a:lstStyle/>
          <a:p>
            <a:r>
              <a:rPr lang="en-US" sz="3600" dirty="0" smtClean="0">
                <a:solidFill>
                  <a:schemeClr val="tx1"/>
                </a:solidFill>
              </a:rPr>
              <a:t>Questions???</a:t>
            </a:r>
          </a:p>
          <a:p>
            <a:endParaRPr lang="en-US" sz="3600" dirty="0">
              <a:solidFill>
                <a:schemeClr val="tx1"/>
              </a:solidFill>
            </a:endParaRPr>
          </a:p>
          <a:p>
            <a:r>
              <a:rPr lang="en-US" sz="3600" dirty="0" smtClean="0">
                <a:solidFill>
                  <a:schemeClr val="tx1"/>
                </a:solidFill>
              </a:rPr>
              <a:t>Cynthia Finger-Hoffman</a:t>
            </a:r>
          </a:p>
          <a:p>
            <a:r>
              <a:rPr lang="en-US" sz="3600" dirty="0" smtClean="0">
                <a:solidFill>
                  <a:schemeClr val="tx1"/>
                </a:solidFill>
              </a:rPr>
              <a:t>313.577.1533</a:t>
            </a:r>
          </a:p>
          <a:p>
            <a:r>
              <a:rPr lang="en-US" sz="3600" dirty="0" smtClean="0">
                <a:solidFill>
                  <a:schemeClr val="tx1"/>
                </a:solidFill>
              </a:rPr>
              <a:t>cynthiafinger@wayne.edu</a:t>
            </a:r>
          </a:p>
        </p:txBody>
      </p:sp>
    </p:spTree>
    <p:extLst>
      <p:ext uri="{BB962C8B-B14F-4D97-AF65-F5344CB8AC3E}">
        <p14:creationId xmlns="" xmlns:p14="http://schemas.microsoft.com/office/powerpoint/2010/main" val="1873724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
            </a:r>
            <a:br>
              <a:rPr lang="en-US" b="1" dirty="0" smtClean="0"/>
            </a:br>
            <a:r>
              <a:rPr lang="en-US" b="1" dirty="0" smtClean="0"/>
              <a:t>INTRAPRENEURIAL 10 Commandments </a:t>
            </a:r>
            <a:r>
              <a:rPr lang="en-US" b="1" dirty="0"/>
              <a:t/>
            </a:r>
            <a:br>
              <a:rPr lang="en-US" b="1" dirty="0"/>
            </a:br>
            <a:endParaRPr lang="en-US" dirty="0"/>
          </a:p>
        </p:txBody>
      </p:sp>
      <p:sp>
        <p:nvSpPr>
          <p:cNvPr id="4" name="Subtitle 2"/>
          <p:cNvSpPr>
            <a:spLocks noGrp="1"/>
          </p:cNvSpPr>
          <p:nvPr>
            <p:ph idx="1"/>
          </p:nvPr>
        </p:nvSpPr>
        <p:spPr>
          <a:xfrm>
            <a:off x="304800" y="1600200"/>
            <a:ext cx="8382000" cy="5364166"/>
          </a:xfrm>
        </p:spPr>
        <p:txBody>
          <a:bodyPr>
            <a:normAutofit/>
          </a:bodyPr>
          <a:lstStyle/>
          <a:p>
            <a:r>
              <a:rPr lang="en-US" dirty="0" smtClean="0"/>
              <a:t>Seek </a:t>
            </a:r>
            <a:r>
              <a:rPr lang="en-US" dirty="0"/>
              <a:t>approvals creatively: ask managers for small decisions, to keep the importance of the decisions minimal and to help ensure approval. </a:t>
            </a:r>
          </a:p>
          <a:p>
            <a:r>
              <a:rPr lang="en-US" dirty="0"/>
              <a:t>Find and use allies: recruit the support of employees within the company, especially ones with knowledge and skills relevant to the innovation as well as ones with considerable influence in the company. </a:t>
            </a:r>
          </a:p>
        </p:txBody>
      </p:sp>
      <p:pic>
        <p:nvPicPr>
          <p:cNvPr id="7"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121167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
            </a:r>
            <a:br>
              <a:rPr lang="en-US" b="1" dirty="0" smtClean="0"/>
            </a:br>
            <a:r>
              <a:rPr lang="en-US" b="1" dirty="0" smtClean="0"/>
              <a:t>INTRAPRENEURIAL 10 Commandments</a:t>
            </a:r>
            <a:br>
              <a:rPr lang="en-US" b="1" dirty="0" smtClean="0"/>
            </a:br>
            <a:endParaRPr lang="en-US" dirty="0"/>
          </a:p>
        </p:txBody>
      </p:sp>
      <p:sp>
        <p:nvSpPr>
          <p:cNvPr id="4" name="Subtitle 2"/>
          <p:cNvSpPr>
            <a:spLocks noGrp="1"/>
          </p:cNvSpPr>
          <p:nvPr>
            <p:ph idx="1"/>
          </p:nvPr>
        </p:nvSpPr>
        <p:spPr>
          <a:xfrm>
            <a:off x="304800" y="1600200"/>
            <a:ext cx="8382000" cy="5364166"/>
          </a:xfrm>
        </p:spPr>
        <p:txBody>
          <a:bodyPr>
            <a:normAutofit/>
          </a:bodyPr>
          <a:lstStyle/>
          <a:p>
            <a:r>
              <a:rPr lang="en-US" dirty="0" smtClean="0"/>
              <a:t>Establish </a:t>
            </a:r>
            <a:r>
              <a:rPr lang="en-US" dirty="0"/>
              <a:t>coalitions: </a:t>
            </a:r>
            <a:r>
              <a:rPr lang="en-US" dirty="0" err="1"/>
              <a:t>intrapreneurs</a:t>
            </a:r>
            <a:r>
              <a:rPr lang="en-US" dirty="0"/>
              <a:t> can realize their goals by forming coalitions to support their innovations. Coalitions involve both supportive coworkers and managers or executives. </a:t>
            </a:r>
          </a:p>
          <a:p>
            <a:r>
              <a:rPr lang="en-US" dirty="0"/>
              <a:t>Persuade management to be flexible: with the help of customers, allies, and coalitions, </a:t>
            </a:r>
            <a:r>
              <a:rPr lang="en-US" dirty="0" err="1"/>
              <a:t>intrapreneurs</a:t>
            </a:r>
            <a:r>
              <a:rPr lang="en-US" dirty="0"/>
              <a:t> should strive to change rigid company policies in order to facilitate </a:t>
            </a:r>
            <a:r>
              <a:rPr lang="en-US" dirty="0" smtClean="0"/>
              <a:t>innovation. </a:t>
            </a:r>
            <a:endParaRPr lang="en-US" dirty="0"/>
          </a:p>
        </p:txBody>
      </p:sp>
      <p:pic>
        <p:nvPicPr>
          <p:cNvPr id="7"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319442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INTRAPRENEUR 10 </a:t>
            </a:r>
            <a:br>
              <a:rPr lang="en-US" b="1" dirty="0" smtClean="0"/>
            </a:br>
            <a:r>
              <a:rPr lang="en-US" b="1" dirty="0" smtClean="0"/>
              <a:t>Commandments</a:t>
            </a:r>
            <a:endParaRPr lang="en-US" dirty="0"/>
          </a:p>
        </p:txBody>
      </p:sp>
      <p:sp>
        <p:nvSpPr>
          <p:cNvPr id="4" name="Subtitle 2"/>
          <p:cNvSpPr>
            <a:spLocks noGrp="1"/>
          </p:cNvSpPr>
          <p:nvPr>
            <p:ph idx="1"/>
          </p:nvPr>
        </p:nvSpPr>
        <p:spPr>
          <a:xfrm>
            <a:off x="304800" y="1600200"/>
            <a:ext cx="8382000" cy="5364166"/>
          </a:xfrm>
        </p:spPr>
        <p:txBody>
          <a:bodyPr>
            <a:normAutofit/>
          </a:bodyPr>
          <a:lstStyle/>
          <a:p>
            <a:r>
              <a:rPr lang="en-US" dirty="0" smtClean="0"/>
              <a:t>Share </a:t>
            </a:r>
            <a:r>
              <a:rPr lang="en-US" dirty="0"/>
              <a:t>credit: </a:t>
            </a:r>
            <a:r>
              <a:rPr lang="en-US" dirty="0" err="1"/>
              <a:t>intrapreneurs</a:t>
            </a:r>
            <a:r>
              <a:rPr lang="en-US" dirty="0"/>
              <a:t> should recognize all those who participate in an innovative project to promote further collaboration in the innovation process. </a:t>
            </a:r>
          </a:p>
          <a:p>
            <a:r>
              <a:rPr lang="en-US" dirty="0"/>
              <a:t>Control time expectations: keep projects low profile until </a:t>
            </a:r>
            <a:r>
              <a:rPr lang="en-US" b="1" dirty="0">
                <a:hlinkClick r:id="rId3"/>
              </a:rPr>
              <a:t>research and development </a:t>
            </a:r>
            <a:r>
              <a:rPr lang="en-US" dirty="0"/>
              <a:t>is completed and the innovation is nearly ready for the market. </a:t>
            </a:r>
          </a:p>
        </p:txBody>
      </p:sp>
      <p:pic>
        <p:nvPicPr>
          <p:cNvPr id="7" name="Picture 2" descr="Blackstone LaunchPad">
            <a:hlinkClick r:id="rId4" tooltip="Blackstone LaunchPad"/>
          </p:cNvPr>
          <p:cNvPicPr>
            <a:picLocks noChangeAspect="1" noChangeArrowheads="1"/>
          </p:cNvPicPr>
          <p:nvPr/>
        </p:nvPicPr>
        <p:blipFill>
          <a:blip r:embed="rId5"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312630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launchpad_wayne_logo.png"/>
          <p:cNvPicPr>
            <a:picLocks noChangeAspect="1"/>
          </p:cNvPicPr>
          <p:nvPr/>
        </p:nvPicPr>
        <p:blipFill>
          <a:blip r:embed="rId3" cstate="print"/>
          <a:stretch>
            <a:fillRect/>
          </a:stretch>
        </p:blipFill>
        <p:spPr>
          <a:xfrm>
            <a:off x="2819400" y="457200"/>
            <a:ext cx="3667132" cy="1066800"/>
          </a:xfrm>
          <a:prstGeom prst="rect">
            <a:avLst/>
          </a:prstGeom>
        </p:spPr>
      </p:pic>
      <p:sp>
        <p:nvSpPr>
          <p:cNvPr id="10" name="Subtitle 2"/>
          <p:cNvSpPr>
            <a:spLocks noGrp="1"/>
          </p:cNvSpPr>
          <p:nvPr>
            <p:ph type="subTitle" idx="1"/>
          </p:nvPr>
        </p:nvSpPr>
        <p:spPr>
          <a:xfrm>
            <a:off x="533400" y="1981200"/>
            <a:ext cx="7924800" cy="4038600"/>
          </a:xfrm>
        </p:spPr>
        <p:txBody>
          <a:bodyPr>
            <a:normAutofit/>
          </a:bodyPr>
          <a:lstStyle/>
          <a:p>
            <a:r>
              <a:rPr lang="en-US" sz="2800" dirty="0" smtClean="0">
                <a:solidFill>
                  <a:schemeClr val="tx1"/>
                </a:solidFill>
              </a:rPr>
              <a:t>Funded </a:t>
            </a:r>
            <a:r>
              <a:rPr lang="en-US" sz="2800" dirty="0">
                <a:solidFill>
                  <a:schemeClr val="tx1"/>
                </a:solidFill>
              </a:rPr>
              <a:t>by the Blackstone Charitable Foundation, the Blackstone LaunchPad opened in September 2010 offering career guidance, resources, and advice to </a:t>
            </a:r>
            <a:r>
              <a:rPr lang="en-US" sz="2800" dirty="0" smtClean="0">
                <a:solidFill>
                  <a:schemeClr val="tx1"/>
                </a:solidFill>
              </a:rPr>
              <a:t>students at Wayne </a:t>
            </a:r>
            <a:r>
              <a:rPr lang="en-US" sz="2800" dirty="0">
                <a:solidFill>
                  <a:schemeClr val="tx1"/>
                </a:solidFill>
              </a:rPr>
              <a:t>State University. </a:t>
            </a:r>
            <a:endParaRPr lang="en-US" sz="2800" dirty="0" smtClean="0">
              <a:solidFill>
                <a:schemeClr val="tx1"/>
              </a:solidFill>
            </a:endParaRPr>
          </a:p>
          <a:p>
            <a:endParaRPr lang="en-US" sz="2800" dirty="0" smtClean="0">
              <a:solidFill>
                <a:schemeClr val="tx1"/>
              </a:solidFill>
            </a:endParaRPr>
          </a:p>
          <a:p>
            <a:r>
              <a:rPr lang="en-US" sz="2800" dirty="0" smtClean="0">
                <a:solidFill>
                  <a:schemeClr val="tx1"/>
                </a:solidFill>
              </a:rPr>
              <a:t>Our </a:t>
            </a:r>
            <a:r>
              <a:rPr lang="en-US" sz="2800" dirty="0">
                <a:solidFill>
                  <a:schemeClr val="tx1"/>
                </a:solidFill>
              </a:rPr>
              <a:t>primary mission is to show Wayne State University students that starting a new venture is a legitimate career path and attainable reality</a:t>
            </a:r>
            <a:r>
              <a:rPr lang="en-US" sz="2800" dirty="0" smtClean="0">
                <a:solidFill>
                  <a:schemeClr val="tx1"/>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057400" y="76199"/>
            <a:ext cx="5181600" cy="6705601"/>
          </a:xfrm>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 y="564932"/>
            <a:ext cx="1847850" cy="975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6560554" y="2781088"/>
            <a:ext cx="3228551" cy="101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5400000">
            <a:off x="-392205" y="4381497"/>
            <a:ext cx="3946709"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9535" y="1918419"/>
            <a:ext cx="1873040" cy="581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29487" y="564931"/>
            <a:ext cx="1752600" cy="954107"/>
          </a:xfrm>
          <a:prstGeom prst="rect">
            <a:avLst/>
          </a:prstGeom>
          <a:solidFill>
            <a:schemeClr val="accent6">
              <a:lumMod val="75000"/>
            </a:schemeClr>
          </a:solidFill>
        </p:spPr>
        <p:txBody>
          <a:bodyPr wrap="square" rtlCol="0">
            <a:spAutoFit/>
          </a:bodyPr>
          <a:lstStyle/>
          <a:p>
            <a:pPr algn="ctr"/>
            <a:r>
              <a:rPr lang="en-US" sz="2800" b="1" dirty="0"/>
              <a:t>AVC Kitchens</a:t>
            </a:r>
          </a:p>
        </p:txBody>
      </p:sp>
      <p:sp>
        <p:nvSpPr>
          <p:cNvPr id="5" name="TextBox 4"/>
          <p:cNvSpPr txBox="1"/>
          <p:nvPr/>
        </p:nvSpPr>
        <p:spPr>
          <a:xfrm rot="5400000">
            <a:off x="-1427947" y="4247345"/>
            <a:ext cx="4114800" cy="954107"/>
          </a:xfrm>
          <a:prstGeom prst="rect">
            <a:avLst/>
          </a:prstGeom>
          <a:solidFill>
            <a:srgbClr val="C00000"/>
          </a:solidFill>
          <a:ln>
            <a:solidFill>
              <a:schemeClr val="accent1"/>
            </a:solidFill>
          </a:ln>
        </p:spPr>
        <p:txBody>
          <a:bodyPr wrap="square" rtlCol="0">
            <a:spAutoFit/>
          </a:bodyPr>
          <a:lstStyle/>
          <a:p>
            <a:pPr algn="r"/>
            <a:r>
              <a:rPr lang="en-US" sz="2800" dirty="0" err="1" smtClean="0">
                <a:latin typeface="Bella Donna" pitchFamily="66" charset="0"/>
              </a:rPr>
              <a:t>Krystle</a:t>
            </a:r>
            <a:r>
              <a:rPr lang="en-US" sz="2800" dirty="0" smtClean="0">
                <a:latin typeface="Bella Donna" pitchFamily="66" charset="0"/>
              </a:rPr>
              <a:t> Antonio</a:t>
            </a:r>
          </a:p>
          <a:p>
            <a:pPr algn="r"/>
            <a:r>
              <a:rPr lang="en-US" sz="2800" dirty="0" smtClean="0">
                <a:latin typeface="Bella Donna" pitchFamily="66" charset="0"/>
              </a:rPr>
              <a:t>Motivational Speaker</a:t>
            </a:r>
            <a:endParaRPr lang="en-US" sz="2800" dirty="0">
              <a:latin typeface="Bella Donna" pitchFamily="66" charset="0"/>
            </a:endParaRPr>
          </a:p>
        </p:txBody>
      </p:sp>
      <p:sp>
        <p:nvSpPr>
          <p:cNvPr id="6" name="Oval 5"/>
          <p:cNvSpPr/>
          <p:nvPr/>
        </p:nvSpPr>
        <p:spPr>
          <a:xfrm>
            <a:off x="7267574" y="5092535"/>
            <a:ext cx="1814513" cy="1465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rPr>
              <a:t>Pay It Forward Initiative</a:t>
            </a:r>
            <a:endParaRPr lang="en-US" dirty="0">
              <a:solidFill>
                <a:schemeClr val="accent6">
                  <a:lumMod val="50000"/>
                </a:schemeClr>
              </a:solidFill>
            </a:endParaRPr>
          </a:p>
        </p:txBody>
      </p:sp>
    </p:spTree>
    <p:extLst>
      <p:ext uri="{BB962C8B-B14F-4D97-AF65-F5344CB8AC3E}">
        <p14:creationId xmlns="" xmlns:p14="http://schemas.microsoft.com/office/powerpoint/2010/main" val="85433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We Do It</a:t>
            </a:r>
            <a:endParaRPr lang="en-US" b="1" dirty="0"/>
          </a:p>
        </p:txBody>
      </p:sp>
      <p:sp>
        <p:nvSpPr>
          <p:cNvPr id="4" name="Subtitle 2"/>
          <p:cNvSpPr>
            <a:spLocks noGrp="1"/>
          </p:cNvSpPr>
          <p:nvPr>
            <p:ph idx="1"/>
          </p:nvPr>
        </p:nvSpPr>
        <p:spPr>
          <a:xfrm>
            <a:off x="304800" y="1600203"/>
            <a:ext cx="4038600" cy="4525963"/>
          </a:xfrm>
        </p:spPr>
        <p:txBody>
          <a:bodyPr>
            <a:normAutofit/>
          </a:bodyPr>
          <a:lstStyle/>
          <a:p>
            <a:pPr marL="342900" indent="-342900">
              <a:buFont typeface="Arial" pitchFamily="34" charset="0"/>
              <a:buChar char="•"/>
            </a:pPr>
            <a:r>
              <a:rPr lang="en-US" sz="2000" dirty="0" smtClean="0"/>
              <a:t>Individual Consultations (VAMs)</a:t>
            </a:r>
          </a:p>
          <a:p>
            <a:pPr marL="342900" indent="-342900">
              <a:buFont typeface="Arial" pitchFamily="34" charset="0"/>
              <a:buChar char="•"/>
            </a:pPr>
            <a:r>
              <a:rPr lang="en-US" sz="2000" dirty="0" smtClean="0"/>
              <a:t>Trainings/Workshops/Events</a:t>
            </a:r>
          </a:p>
          <a:p>
            <a:pPr lvl="1" indent="-342900">
              <a:buFont typeface="Arial" pitchFamily="34" charset="0"/>
              <a:buChar char="•"/>
            </a:pPr>
            <a:r>
              <a:rPr lang="en-US" sz="1600" dirty="0" smtClean="0"/>
              <a:t>Pop-Up Gallery </a:t>
            </a:r>
          </a:p>
          <a:p>
            <a:pPr lvl="1" indent="-342900">
              <a:buFont typeface="Arial" pitchFamily="34" charset="0"/>
              <a:buChar char="•"/>
            </a:pPr>
            <a:r>
              <a:rPr lang="en-US" sz="1600" dirty="0" smtClean="0"/>
              <a:t>Get Launched Social Enterprises</a:t>
            </a:r>
          </a:p>
          <a:p>
            <a:pPr lvl="1" indent="-342900">
              <a:buFont typeface="Arial" pitchFamily="34" charset="0"/>
              <a:buChar char="•"/>
            </a:pPr>
            <a:r>
              <a:rPr lang="en-US" sz="1600" dirty="0" smtClean="0"/>
              <a:t>Road Trips to visit Entrepreneurs</a:t>
            </a:r>
          </a:p>
          <a:p>
            <a:r>
              <a:rPr lang="en-US" sz="2000" dirty="0" smtClean="0"/>
              <a:t>Funding </a:t>
            </a:r>
            <a:endParaRPr lang="en-US" sz="2000" dirty="0"/>
          </a:p>
          <a:p>
            <a:pPr lvl="1" indent="-342900">
              <a:buFont typeface="Arial" pitchFamily="34" charset="0"/>
              <a:buChar char="•"/>
            </a:pPr>
            <a:r>
              <a:rPr lang="en-US" sz="1600" dirty="0"/>
              <a:t>Warrior Fund (6 companies awarded)</a:t>
            </a:r>
          </a:p>
          <a:p>
            <a:pPr lvl="1" indent="-342900">
              <a:buFont typeface="Arial" pitchFamily="34" charset="0"/>
              <a:buChar char="•"/>
            </a:pPr>
            <a:r>
              <a:rPr lang="en-US" sz="1600" dirty="0"/>
              <a:t>Symposiums</a:t>
            </a:r>
          </a:p>
          <a:p>
            <a:pPr lvl="1" indent="-342900">
              <a:buFont typeface="Arial" pitchFamily="34" charset="0"/>
              <a:buChar char="•"/>
            </a:pPr>
            <a:r>
              <a:rPr lang="en-US" sz="1600" dirty="0"/>
              <a:t>Business Competitions</a:t>
            </a:r>
          </a:p>
          <a:p>
            <a:r>
              <a:rPr lang="en-US" sz="2000" dirty="0" smtClean="0"/>
              <a:t>Networking with the Business Community</a:t>
            </a:r>
            <a:endParaRPr lang="en-US" sz="2000" dirty="0"/>
          </a:p>
          <a:p>
            <a:r>
              <a:rPr lang="en-US" sz="2000" dirty="0"/>
              <a:t>Venture Coaching</a:t>
            </a:r>
          </a:p>
          <a:p>
            <a:pPr lvl="1" indent="-342900">
              <a:buFont typeface="Arial" pitchFamily="34" charset="0"/>
              <a:buChar char="•"/>
            </a:pPr>
            <a:endParaRPr lang="en-US" sz="1600" dirty="0" smtClean="0"/>
          </a:p>
          <a:p>
            <a:pPr marL="342900" indent="-342900">
              <a:buFont typeface="Arial" pitchFamily="34" charset="0"/>
              <a:buChar char="•"/>
            </a:pPr>
            <a:endParaRPr lang="en-US" sz="2000" dirty="0"/>
          </a:p>
        </p:txBody>
      </p:sp>
      <p:pic>
        <p:nvPicPr>
          <p:cNvPr id="6" name="Picture 5" descr="Office Pics 1_18_12.JPG"/>
          <p:cNvPicPr>
            <a:picLocks noChangeAspect="1"/>
          </p:cNvPicPr>
          <p:nvPr/>
        </p:nvPicPr>
        <p:blipFill>
          <a:blip r:embed="rId3" cstate="print"/>
          <a:stretch>
            <a:fillRect/>
          </a:stretch>
        </p:blipFill>
        <p:spPr>
          <a:xfrm>
            <a:off x="4433888" y="1752600"/>
            <a:ext cx="4495800" cy="3371850"/>
          </a:xfrm>
          <a:prstGeom prst="rect">
            <a:avLst/>
          </a:prstGeom>
        </p:spPr>
      </p:pic>
      <p:pic>
        <p:nvPicPr>
          <p:cNvPr id="7" name="Picture 2" descr="Blackstone LaunchPad">
            <a:hlinkClick r:id="rId4" tooltip="Blackstone LaunchPad"/>
          </p:cNvPr>
          <p:cNvPicPr>
            <a:picLocks noChangeAspect="1" noChangeArrowheads="1"/>
          </p:cNvPicPr>
          <p:nvPr/>
        </p:nvPicPr>
        <p:blipFill>
          <a:blip r:embed="rId5"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158421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5556" t="32000" r="7778" b="10222"/>
          <a:stretch>
            <a:fillRect/>
          </a:stretch>
        </p:blipFill>
        <p:spPr bwMode="auto">
          <a:xfrm>
            <a:off x="533400" y="1211778"/>
            <a:ext cx="8077200" cy="5147235"/>
          </a:xfrm>
          <a:prstGeom prst="rect">
            <a:avLst/>
          </a:prstGeom>
          <a:noFill/>
          <a:ln w="9525">
            <a:noFill/>
            <a:miter lim="800000"/>
            <a:headEnd/>
            <a:tailEnd/>
          </a:ln>
        </p:spPr>
      </p:pic>
      <p:sp>
        <p:nvSpPr>
          <p:cNvPr id="5" name="Oval 4"/>
          <p:cNvSpPr/>
          <p:nvPr/>
        </p:nvSpPr>
        <p:spPr>
          <a:xfrm>
            <a:off x="3886200" y="1211778"/>
            <a:ext cx="1295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Mid Michigan Innovation Center</a:t>
            </a:r>
            <a:endParaRPr lang="en-US" sz="1100" dirty="0">
              <a:solidFill>
                <a:prstClr val="white"/>
              </a:solidFill>
            </a:endParaRPr>
          </a:p>
        </p:txBody>
      </p:sp>
      <p:sp>
        <p:nvSpPr>
          <p:cNvPr id="6" name="TextBox 5"/>
          <p:cNvSpPr txBox="1"/>
          <p:nvPr/>
        </p:nvSpPr>
        <p:spPr>
          <a:xfrm>
            <a:off x="5562600" y="2659578"/>
            <a:ext cx="990600" cy="415498"/>
          </a:xfrm>
          <a:prstGeom prst="rect">
            <a:avLst/>
          </a:prstGeom>
          <a:noFill/>
        </p:spPr>
        <p:txBody>
          <a:bodyPr wrap="square" rtlCol="0">
            <a:spAutoFit/>
          </a:bodyPr>
          <a:lstStyle/>
          <a:p>
            <a:pPr algn="ctr"/>
            <a:r>
              <a:rPr lang="en-US" sz="1050" dirty="0" smtClean="0">
                <a:solidFill>
                  <a:prstClr val="white"/>
                </a:solidFill>
              </a:rPr>
              <a:t>Automation Alley</a:t>
            </a:r>
            <a:endParaRPr lang="en-US" sz="1050" dirty="0">
              <a:solidFill>
                <a:prstClr val="white"/>
              </a:solidFill>
            </a:endParaRPr>
          </a:p>
        </p:txBody>
      </p:sp>
      <p:sp>
        <p:nvSpPr>
          <p:cNvPr id="7" name="Oval 6"/>
          <p:cNvSpPr/>
          <p:nvPr/>
        </p:nvSpPr>
        <p:spPr>
          <a:xfrm>
            <a:off x="1371600" y="4716978"/>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295400" y="4869378"/>
            <a:ext cx="838200" cy="253916"/>
          </a:xfrm>
          <a:prstGeom prst="rect">
            <a:avLst/>
          </a:prstGeom>
          <a:noFill/>
        </p:spPr>
        <p:txBody>
          <a:bodyPr wrap="square" rtlCol="0">
            <a:spAutoFit/>
          </a:bodyPr>
          <a:lstStyle/>
          <a:p>
            <a:pPr algn="ctr"/>
            <a:r>
              <a:rPr lang="en-US" sz="1050" dirty="0" smtClean="0">
                <a:solidFill>
                  <a:prstClr val="white"/>
                </a:solidFill>
              </a:rPr>
              <a:t>SPARK</a:t>
            </a:r>
            <a:endParaRPr lang="en-US" sz="1050" dirty="0">
              <a:solidFill>
                <a:prstClr val="white"/>
              </a:solidFill>
            </a:endParaRPr>
          </a:p>
        </p:txBody>
      </p:sp>
      <p:sp>
        <p:nvSpPr>
          <p:cNvPr id="9" name="Oval 8"/>
          <p:cNvSpPr/>
          <p:nvPr/>
        </p:nvSpPr>
        <p:spPr>
          <a:xfrm>
            <a:off x="4191000" y="3878778"/>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191000" y="3954978"/>
            <a:ext cx="762000" cy="415498"/>
          </a:xfrm>
          <a:prstGeom prst="rect">
            <a:avLst/>
          </a:prstGeom>
          <a:noFill/>
        </p:spPr>
        <p:txBody>
          <a:bodyPr wrap="square" rtlCol="0">
            <a:spAutoFit/>
          </a:bodyPr>
          <a:lstStyle/>
          <a:p>
            <a:pPr algn="ctr"/>
            <a:r>
              <a:rPr lang="en-US" sz="1050" dirty="0" smtClean="0">
                <a:solidFill>
                  <a:prstClr val="white"/>
                </a:solidFill>
              </a:rPr>
              <a:t>MI- SBTDC</a:t>
            </a:r>
            <a:endParaRPr lang="en-US" sz="1050" dirty="0">
              <a:solidFill>
                <a:prstClr val="white"/>
              </a:solidFill>
            </a:endParaRPr>
          </a:p>
        </p:txBody>
      </p:sp>
      <p:sp>
        <p:nvSpPr>
          <p:cNvPr id="11" name="Oval 10"/>
          <p:cNvSpPr/>
          <p:nvPr/>
        </p:nvSpPr>
        <p:spPr>
          <a:xfrm>
            <a:off x="5791200" y="4945578"/>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5715000" y="5097978"/>
            <a:ext cx="838200" cy="253916"/>
          </a:xfrm>
          <a:prstGeom prst="rect">
            <a:avLst/>
          </a:prstGeom>
          <a:noFill/>
        </p:spPr>
        <p:txBody>
          <a:bodyPr wrap="square" rtlCol="0">
            <a:spAutoFit/>
          </a:bodyPr>
          <a:lstStyle/>
          <a:p>
            <a:pPr algn="ctr"/>
            <a:r>
              <a:rPr lang="en-US" sz="1050" dirty="0" smtClean="0">
                <a:solidFill>
                  <a:prstClr val="white"/>
                </a:solidFill>
              </a:rPr>
              <a:t>Tech Town</a:t>
            </a:r>
            <a:endParaRPr lang="en-US" sz="1050" dirty="0">
              <a:solidFill>
                <a:prstClr val="white"/>
              </a:solidFill>
            </a:endParaRPr>
          </a:p>
        </p:txBody>
      </p:sp>
      <p:sp>
        <p:nvSpPr>
          <p:cNvPr id="13" name="Oval 12"/>
          <p:cNvSpPr/>
          <p:nvPr/>
        </p:nvSpPr>
        <p:spPr>
          <a:xfrm>
            <a:off x="2514600" y="3421578"/>
            <a:ext cx="1676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Michigan Life Science and Innovation Center</a:t>
            </a:r>
            <a:endParaRPr lang="en-US" sz="1200" dirty="0">
              <a:solidFill>
                <a:prstClr val="white"/>
              </a:solidFill>
            </a:endParaRPr>
          </a:p>
        </p:txBody>
      </p:sp>
      <p:sp>
        <p:nvSpPr>
          <p:cNvPr id="14" name="Oval 13"/>
          <p:cNvSpPr/>
          <p:nvPr/>
        </p:nvSpPr>
        <p:spPr>
          <a:xfrm>
            <a:off x="6858000" y="2354778"/>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781800" y="2430978"/>
            <a:ext cx="838200" cy="415498"/>
          </a:xfrm>
          <a:prstGeom prst="rect">
            <a:avLst/>
          </a:prstGeom>
          <a:noFill/>
        </p:spPr>
        <p:txBody>
          <a:bodyPr wrap="square" rtlCol="0">
            <a:spAutoFit/>
          </a:bodyPr>
          <a:lstStyle/>
          <a:p>
            <a:pPr algn="ctr"/>
            <a:r>
              <a:rPr lang="en-US" sz="1050" dirty="0" smtClean="0">
                <a:solidFill>
                  <a:prstClr val="white"/>
                </a:solidFill>
              </a:rPr>
              <a:t>OU </a:t>
            </a:r>
            <a:r>
              <a:rPr lang="en-US" sz="1050" dirty="0" err="1" smtClean="0">
                <a:solidFill>
                  <a:prstClr val="white"/>
                </a:solidFill>
              </a:rPr>
              <a:t>INCubator</a:t>
            </a:r>
            <a:endParaRPr lang="en-US" sz="1050" dirty="0">
              <a:solidFill>
                <a:prstClr val="white"/>
              </a:solidFill>
            </a:endParaRPr>
          </a:p>
        </p:txBody>
      </p:sp>
      <p:sp>
        <p:nvSpPr>
          <p:cNvPr id="16" name="Oval 15"/>
          <p:cNvSpPr/>
          <p:nvPr/>
        </p:nvSpPr>
        <p:spPr>
          <a:xfrm>
            <a:off x="4114800" y="4564578"/>
            <a:ext cx="1676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Innovation  Institute at Henry Ford Hospital</a:t>
            </a:r>
            <a:endParaRPr lang="en-US" sz="1200" dirty="0">
              <a:solidFill>
                <a:prstClr val="white"/>
              </a:solidFill>
            </a:endParaRPr>
          </a:p>
        </p:txBody>
      </p:sp>
      <p:sp>
        <p:nvSpPr>
          <p:cNvPr id="17" name="Oval 16"/>
          <p:cNvSpPr/>
          <p:nvPr/>
        </p:nvSpPr>
        <p:spPr>
          <a:xfrm>
            <a:off x="914400" y="5250378"/>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Tech</a:t>
            </a:r>
          </a:p>
          <a:p>
            <a:pPr algn="ctr"/>
            <a:r>
              <a:rPr lang="en-US" sz="1200" dirty="0" smtClean="0">
                <a:solidFill>
                  <a:prstClr val="white"/>
                </a:solidFill>
              </a:rPr>
              <a:t>ARB</a:t>
            </a:r>
            <a:endParaRPr lang="en-US" sz="1200" dirty="0">
              <a:solidFill>
                <a:prstClr val="white"/>
              </a:solidFill>
            </a:endParaRPr>
          </a:p>
        </p:txBody>
      </p:sp>
      <p:sp>
        <p:nvSpPr>
          <p:cNvPr id="18" name="Oval 17"/>
          <p:cNvSpPr/>
          <p:nvPr/>
        </p:nvSpPr>
        <p:spPr>
          <a:xfrm>
            <a:off x="533400" y="4031178"/>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UM Medical Innovation Center</a:t>
            </a:r>
            <a:endParaRPr lang="en-US" sz="1000" dirty="0">
              <a:solidFill>
                <a:prstClr val="white"/>
              </a:solidFill>
            </a:endParaRPr>
          </a:p>
        </p:txBody>
      </p:sp>
      <p:sp>
        <p:nvSpPr>
          <p:cNvPr id="19" name="Oval 18"/>
          <p:cNvSpPr/>
          <p:nvPr/>
        </p:nvSpPr>
        <p:spPr>
          <a:xfrm>
            <a:off x="5486400" y="1821378"/>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prstClr val="white"/>
                </a:solidFill>
              </a:rPr>
              <a:t>Automation Alley</a:t>
            </a:r>
            <a:endParaRPr lang="en-US" sz="900" dirty="0">
              <a:solidFill>
                <a:prstClr val="white"/>
              </a:solidFill>
            </a:endParaRPr>
          </a:p>
        </p:txBody>
      </p:sp>
      <p:sp>
        <p:nvSpPr>
          <p:cNvPr id="20" name="Oval 19"/>
          <p:cNvSpPr/>
          <p:nvPr/>
        </p:nvSpPr>
        <p:spPr>
          <a:xfrm>
            <a:off x="5334000" y="5478978"/>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prstClr val="white"/>
                </a:solidFill>
              </a:rPr>
              <a:t>Next Energy</a:t>
            </a:r>
            <a:endParaRPr lang="en-US" sz="900" dirty="0">
              <a:solidFill>
                <a:prstClr val="white"/>
              </a:solidFill>
            </a:endParaRPr>
          </a:p>
        </p:txBody>
      </p:sp>
      <p:sp>
        <p:nvSpPr>
          <p:cNvPr id="21" name="Oval 20"/>
          <p:cNvSpPr/>
          <p:nvPr/>
        </p:nvSpPr>
        <p:spPr>
          <a:xfrm>
            <a:off x="7387442" y="1592778"/>
            <a:ext cx="1066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Macomb Incubator</a:t>
            </a:r>
            <a:endParaRPr lang="en-US" sz="1000" dirty="0">
              <a:solidFill>
                <a:prstClr val="white"/>
              </a:solidFill>
            </a:endParaRPr>
          </a:p>
        </p:txBody>
      </p:sp>
      <p:sp>
        <p:nvSpPr>
          <p:cNvPr id="22" name="Title 1"/>
          <p:cNvSpPr>
            <a:spLocks noGrp="1"/>
          </p:cNvSpPr>
          <p:nvPr>
            <p:ph type="title"/>
          </p:nvPr>
        </p:nvSpPr>
        <p:spPr>
          <a:xfrm>
            <a:off x="457200" y="228600"/>
            <a:ext cx="8229600" cy="792162"/>
          </a:xfrm>
        </p:spPr>
        <p:txBody>
          <a:bodyPr>
            <a:normAutofit/>
          </a:bodyPr>
          <a:lstStyle/>
          <a:p>
            <a:r>
              <a:rPr lang="en-US" sz="4400" dirty="0" smtClean="0">
                <a:solidFill>
                  <a:schemeClr val="bg1"/>
                </a:solidFill>
                <a:effectLst/>
                <a:latin typeface="Calibri" pitchFamily="34" charset="0"/>
                <a:cs typeface="Calibri" pitchFamily="34" charset="0"/>
              </a:rPr>
              <a:t>Detroit is Full of It</a:t>
            </a:r>
            <a:endParaRPr lang="en-US" sz="4400" dirty="0">
              <a:solidFill>
                <a:schemeClr val="bg1"/>
              </a:solidFill>
              <a:effectLst/>
              <a:latin typeface="Calibri" pitchFamily="34" charset="0"/>
              <a:cs typeface="Calibri" pitchFamily="34" charset="0"/>
            </a:endParaRPr>
          </a:p>
        </p:txBody>
      </p:sp>
      <p:sp>
        <p:nvSpPr>
          <p:cNvPr id="23" name="Oval 22"/>
          <p:cNvSpPr/>
          <p:nvPr/>
        </p:nvSpPr>
        <p:spPr>
          <a:xfrm>
            <a:off x="6172200" y="4450278"/>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6134100" y="4628120"/>
            <a:ext cx="838200" cy="253916"/>
          </a:xfrm>
          <a:prstGeom prst="rect">
            <a:avLst/>
          </a:prstGeom>
          <a:noFill/>
        </p:spPr>
        <p:txBody>
          <a:bodyPr wrap="square" rtlCol="0">
            <a:spAutoFit/>
          </a:bodyPr>
          <a:lstStyle/>
          <a:p>
            <a:pPr algn="ctr"/>
            <a:r>
              <a:rPr lang="en-US" sz="1050" dirty="0" smtClean="0">
                <a:solidFill>
                  <a:prstClr val="white"/>
                </a:solidFill>
              </a:rPr>
              <a:t>D:Hive</a:t>
            </a:r>
            <a:endParaRPr lang="en-US" sz="1050" dirty="0">
              <a:solidFill>
                <a:prstClr val="white"/>
              </a:solidFill>
            </a:endParaRPr>
          </a:p>
        </p:txBody>
      </p:sp>
      <p:sp>
        <p:nvSpPr>
          <p:cNvPr id="25" name="Oval 24"/>
          <p:cNvSpPr/>
          <p:nvPr/>
        </p:nvSpPr>
        <p:spPr>
          <a:xfrm>
            <a:off x="6874329" y="4528043"/>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6858000" y="4705885"/>
            <a:ext cx="838200" cy="253916"/>
          </a:xfrm>
          <a:prstGeom prst="rect">
            <a:avLst/>
          </a:prstGeom>
          <a:noFill/>
        </p:spPr>
        <p:txBody>
          <a:bodyPr wrap="square" rtlCol="0">
            <a:spAutoFit/>
          </a:bodyPr>
          <a:lstStyle/>
          <a:p>
            <a:pPr algn="ctr"/>
            <a:r>
              <a:rPr lang="en-US" sz="1050" dirty="0" err="1" smtClean="0">
                <a:solidFill>
                  <a:prstClr val="white"/>
                </a:solidFill>
              </a:rPr>
              <a:t>Bizdom</a:t>
            </a:r>
            <a:endParaRPr lang="en-US" sz="1050" dirty="0">
              <a:solidFill>
                <a:prstClr val="white"/>
              </a:solidFill>
            </a:endParaRPr>
          </a:p>
        </p:txBody>
      </p:sp>
    </p:spTree>
    <p:extLst>
      <p:ext uri="{BB962C8B-B14F-4D97-AF65-F5344CB8AC3E}">
        <p14:creationId xmlns="" xmlns:p14="http://schemas.microsoft.com/office/powerpoint/2010/main" val="104508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Intrapreneurs are Opportunists</a:t>
            </a:r>
            <a:endParaRPr lang="en-US" b="1" dirty="0"/>
          </a:p>
        </p:txBody>
      </p:sp>
      <p:sp>
        <p:nvSpPr>
          <p:cNvPr id="4" name="Subtitle 2"/>
          <p:cNvSpPr>
            <a:spLocks noGrp="1"/>
          </p:cNvSpPr>
          <p:nvPr>
            <p:ph idx="1"/>
          </p:nvPr>
        </p:nvSpPr>
        <p:spPr>
          <a:xfrm>
            <a:off x="304800" y="1600203"/>
            <a:ext cx="8382000" cy="4525963"/>
          </a:xfrm>
        </p:spPr>
        <p:txBody>
          <a:bodyPr>
            <a:normAutofit/>
          </a:bodyPr>
          <a:lstStyle/>
          <a:p>
            <a:pPr lvl="1" indent="-342900">
              <a:buFont typeface="Arial" pitchFamily="34" charset="0"/>
              <a:buChar char="•"/>
            </a:pPr>
            <a:r>
              <a:rPr lang="en-US" sz="3200" dirty="0" smtClean="0"/>
              <a:t>Your department asks for someone to run a new program; what do you do?</a:t>
            </a:r>
          </a:p>
          <a:p>
            <a:pPr lvl="1" indent="-342900">
              <a:buFont typeface="Arial" pitchFamily="34" charset="0"/>
              <a:buChar char="•"/>
            </a:pPr>
            <a:r>
              <a:rPr lang="en-US" sz="3200" dirty="0" smtClean="0"/>
              <a:t>There is an obvious problem with a procedure – you have a new supervisor who asks for input; what do you do?</a:t>
            </a:r>
          </a:p>
          <a:p>
            <a:pPr lvl="1" indent="-342900">
              <a:buFont typeface="Arial" pitchFamily="34" charset="0"/>
              <a:buChar char="•"/>
            </a:pPr>
            <a:r>
              <a:rPr lang="en-US" sz="3200" dirty="0" smtClean="0"/>
              <a:t>You see a customer not being served well or at all; what do you do?</a:t>
            </a:r>
          </a:p>
          <a:p>
            <a:pPr lvl="1" indent="-342900">
              <a:buFont typeface="Arial" pitchFamily="34" charset="0"/>
              <a:buChar char="•"/>
            </a:pPr>
            <a:endParaRPr lang="en-US" sz="3200" dirty="0" smtClean="0"/>
          </a:p>
          <a:p>
            <a:pPr lvl="1" indent="-342900">
              <a:buFont typeface="Arial" pitchFamily="34" charset="0"/>
              <a:buChar char="•"/>
            </a:pPr>
            <a:endParaRPr lang="en-US" sz="3200" dirty="0" smtClean="0"/>
          </a:p>
        </p:txBody>
      </p:sp>
      <p:pic>
        <p:nvPicPr>
          <p:cNvPr id="7"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265942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285332"/>
            <a:ext cx="7239000" cy="5016758"/>
          </a:xfrm>
          <a:prstGeom prst="rect">
            <a:avLst/>
          </a:prstGeom>
          <a:noFill/>
        </p:spPr>
        <p:txBody>
          <a:bodyPr wrap="square" rtlCol="0">
            <a:spAutoFit/>
          </a:bodyPr>
          <a:lstStyle/>
          <a:p>
            <a:r>
              <a:rPr lang="en-US" sz="2000" b="1" i="1" dirty="0" smtClean="0"/>
              <a:t>B.S. University of Central Florida, Education and Business 1998</a:t>
            </a:r>
          </a:p>
          <a:p>
            <a:r>
              <a:rPr lang="en-US" sz="2000" b="1" i="1" dirty="0" smtClean="0"/>
              <a:t>M.B.A. Wayne State University, Business Management 2011</a:t>
            </a:r>
          </a:p>
          <a:p>
            <a:endParaRPr lang="en-US" sz="2000" dirty="0" smtClean="0"/>
          </a:p>
          <a:p>
            <a:r>
              <a:rPr lang="en-US" sz="2000" dirty="0" smtClean="0"/>
              <a:t>Chicago Coffee Company LLC</a:t>
            </a:r>
          </a:p>
          <a:p>
            <a:endParaRPr lang="en-US" sz="2000" dirty="0" smtClean="0"/>
          </a:p>
          <a:p>
            <a:r>
              <a:rPr lang="en-US" sz="2000" dirty="0" err="1" smtClean="0"/>
              <a:t>ie</a:t>
            </a:r>
            <a:r>
              <a:rPr lang="en-US" sz="2000" dirty="0" smtClean="0"/>
              <a:t>: ideas +exhibits </a:t>
            </a:r>
            <a:r>
              <a:rPr lang="en-US" sz="2000" dirty="0" err="1" smtClean="0"/>
              <a:t>llc</a:t>
            </a:r>
            <a:endParaRPr lang="en-US" sz="2000" dirty="0" smtClean="0"/>
          </a:p>
          <a:p>
            <a:endParaRPr lang="en-US" sz="2000" dirty="0" smtClean="0"/>
          </a:p>
          <a:p>
            <a:r>
              <a:rPr lang="en-US" sz="2000" dirty="0" smtClean="0"/>
              <a:t>Just Like Home 24/7 Child Care LLC</a:t>
            </a:r>
          </a:p>
          <a:p>
            <a:endParaRPr lang="en-US" sz="2000" dirty="0" smtClean="0"/>
          </a:p>
          <a:p>
            <a:r>
              <a:rPr lang="en-US" sz="2000" dirty="0" smtClean="0"/>
              <a:t>Bounce 3 Inflatable Rentals LLC</a:t>
            </a:r>
          </a:p>
          <a:p>
            <a:endParaRPr lang="en-US" sz="2000" dirty="0"/>
          </a:p>
          <a:p>
            <a:r>
              <a:rPr lang="en-US" sz="2000" dirty="0" smtClean="0"/>
              <a:t>Green Start Batteries (student venture)</a:t>
            </a:r>
          </a:p>
          <a:p>
            <a:endParaRPr lang="en-US" sz="2000" dirty="0"/>
          </a:p>
          <a:p>
            <a:r>
              <a:rPr lang="en-US" sz="2000" dirty="0" smtClean="0"/>
              <a:t>Clean Emission Fluids, Inc. (General Manager)</a:t>
            </a:r>
          </a:p>
          <a:p>
            <a:endParaRPr lang="en-US" sz="2000" dirty="0"/>
          </a:p>
          <a:p>
            <a:r>
              <a:rPr lang="en-US" sz="2000" dirty="0" smtClean="0"/>
              <a:t>Blackstone LaunchPad, Wayne State University</a:t>
            </a:r>
            <a:endParaRPr lang="en-US" dirty="0"/>
          </a:p>
        </p:txBody>
      </p:sp>
      <p:sp>
        <p:nvSpPr>
          <p:cNvPr id="4" name="TextBox 3"/>
          <p:cNvSpPr txBox="1"/>
          <p:nvPr/>
        </p:nvSpPr>
        <p:spPr>
          <a:xfrm>
            <a:off x="1032641" y="381000"/>
            <a:ext cx="7239000" cy="892552"/>
          </a:xfrm>
          <a:prstGeom prst="rect">
            <a:avLst/>
          </a:prstGeom>
          <a:noFill/>
        </p:spPr>
        <p:txBody>
          <a:bodyPr wrap="square" rtlCol="0">
            <a:spAutoFit/>
          </a:bodyPr>
          <a:lstStyle/>
          <a:p>
            <a:pPr algn="ctr"/>
            <a:r>
              <a:rPr lang="en-US" sz="2400" dirty="0" smtClean="0">
                <a:latin typeface="Aharoni" pitchFamily="2" charset="-79"/>
                <a:cs typeface="Aharoni" pitchFamily="2" charset="-79"/>
              </a:rPr>
              <a:t>Cynthia Finger-Hoffman, </a:t>
            </a:r>
          </a:p>
          <a:p>
            <a:pPr algn="ctr"/>
            <a:r>
              <a:rPr lang="en-US" sz="2400" dirty="0" smtClean="0">
                <a:latin typeface="Aharoni" pitchFamily="2" charset="-79"/>
                <a:cs typeface="Aharoni" pitchFamily="2" charset="-79"/>
              </a:rPr>
              <a:t>Serial Entrepreneur, M.B.A</a:t>
            </a:r>
            <a:r>
              <a:rPr lang="en-US" sz="2800" dirty="0" smtClean="0">
                <a:latin typeface="Aharoni" pitchFamily="2" charset="-79"/>
                <a:cs typeface="Aharoni" pitchFamily="2" charset="-79"/>
              </a:rPr>
              <a:t>.</a:t>
            </a:r>
            <a:endParaRPr lang="en-US" sz="2800" dirty="0">
              <a:latin typeface="Aharoni" pitchFamily="2" charset="-79"/>
              <a:cs typeface="Aharoni" pitchFamily="2" charset="-79"/>
            </a:endParaRPr>
          </a:p>
        </p:txBody>
      </p:sp>
    </p:spTree>
    <p:extLst>
      <p:ext uri="{BB962C8B-B14F-4D97-AF65-F5344CB8AC3E}">
        <p14:creationId xmlns="" xmlns:p14="http://schemas.microsoft.com/office/powerpoint/2010/main" val="376976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Entre/Intra/Crazy - PRENEUR</a:t>
            </a:r>
            <a:endParaRPr lang="en-US" b="1" dirty="0"/>
          </a:p>
        </p:txBody>
      </p:sp>
      <p:sp>
        <p:nvSpPr>
          <p:cNvPr id="4" name="Subtitle 2"/>
          <p:cNvSpPr>
            <a:spLocks noGrp="1"/>
          </p:cNvSpPr>
          <p:nvPr>
            <p:ph idx="1"/>
          </p:nvPr>
        </p:nvSpPr>
        <p:spPr>
          <a:xfrm>
            <a:off x="304800" y="1600203"/>
            <a:ext cx="8382000" cy="4525963"/>
          </a:xfrm>
        </p:spPr>
        <p:txBody>
          <a:bodyPr>
            <a:normAutofit/>
          </a:bodyPr>
          <a:lstStyle/>
          <a:p>
            <a:pPr lvl="1" indent="-342900">
              <a:buFont typeface="Arial" pitchFamily="34" charset="0"/>
              <a:buChar char="•"/>
            </a:pPr>
            <a:r>
              <a:rPr lang="en-US" sz="3200" dirty="0" smtClean="0"/>
              <a:t>Do you ever sit in a meeting thinking – “There is a better way to make this decision.”</a:t>
            </a:r>
          </a:p>
          <a:p>
            <a:pPr lvl="1" indent="-342900">
              <a:buFont typeface="Arial" pitchFamily="34" charset="0"/>
              <a:buChar char="•"/>
            </a:pPr>
            <a:r>
              <a:rPr lang="en-US" sz="3200" dirty="0" smtClean="0"/>
              <a:t>Have you ever championed a new process or procedure in the workplace?</a:t>
            </a:r>
          </a:p>
          <a:p>
            <a:pPr lvl="1" indent="-342900">
              <a:buFont typeface="Arial" pitchFamily="34" charset="0"/>
              <a:buChar char="•"/>
            </a:pPr>
            <a:r>
              <a:rPr lang="en-US" sz="3200" dirty="0" smtClean="0"/>
              <a:t>Do you reorganize rooms or spaces because it will make it easier to do things?</a:t>
            </a:r>
          </a:p>
          <a:p>
            <a:pPr lvl="1" indent="-342900">
              <a:buFont typeface="Arial" pitchFamily="34" charset="0"/>
              <a:buChar char="•"/>
            </a:pPr>
            <a:r>
              <a:rPr lang="en-US" sz="3200" dirty="0" smtClean="0"/>
              <a:t>When you see an unusual product do you ask how will it make $$$?</a:t>
            </a:r>
          </a:p>
          <a:p>
            <a:pPr marL="342900" indent="-342900">
              <a:buFont typeface="Arial" pitchFamily="34" charset="0"/>
              <a:buChar char="•"/>
            </a:pPr>
            <a:endParaRPr lang="en-US" sz="2000" dirty="0"/>
          </a:p>
        </p:txBody>
      </p:sp>
      <p:pic>
        <p:nvPicPr>
          <p:cNvPr id="7"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spTree>
    <p:extLst>
      <p:ext uri="{BB962C8B-B14F-4D97-AF65-F5344CB8AC3E}">
        <p14:creationId xmlns="" xmlns:p14="http://schemas.microsoft.com/office/powerpoint/2010/main" val="420826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lackstone LaunchPad">
            <a:hlinkClick r:id="rId3" tooltip="Blackstone LaunchPad"/>
          </p:cNvPr>
          <p:cNvPicPr>
            <a:picLocks noChangeAspect="1" noChangeArrowheads="1"/>
          </p:cNvPicPr>
          <p:nvPr/>
        </p:nvPicPr>
        <p:blipFill>
          <a:blip r:embed="rId4" cstate="print"/>
          <a:srcRect/>
          <a:stretch>
            <a:fillRect/>
          </a:stretch>
        </p:blipFill>
        <p:spPr bwMode="auto">
          <a:xfrm>
            <a:off x="7010400" y="6103358"/>
            <a:ext cx="1919288" cy="558800"/>
          </a:xfrm>
          <a:prstGeom prst="rect">
            <a:avLst/>
          </a:prstGeom>
          <a:noFill/>
          <a:ln w="9525">
            <a:noFill/>
            <a:miter lim="800000"/>
            <a:headEnd/>
            <a:tailEnd/>
          </a:ln>
        </p:spPr>
      </p:pic>
      <p:graphicFrame>
        <p:nvGraphicFramePr>
          <p:cNvPr id="5" name="Diagram 4"/>
          <p:cNvGraphicFramePr/>
          <p:nvPr>
            <p:extLst>
              <p:ext uri="{D42A27DB-BD31-4B8C-83A1-F6EECF244321}">
                <p14:modId xmlns="" xmlns:p14="http://schemas.microsoft.com/office/powerpoint/2010/main" val="256867471"/>
              </p:ext>
            </p:extLst>
          </p:nvPr>
        </p:nvGraphicFramePr>
        <p:xfrm>
          <a:off x="304800" y="457200"/>
          <a:ext cx="8458200" cy="54937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t="28298" b="15269"/>
          <a:stretch/>
        </p:blipFill>
        <p:spPr bwMode="auto">
          <a:xfrm>
            <a:off x="14844" y="79001"/>
            <a:ext cx="2728356" cy="1539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t="15031" b="22133"/>
          <a:stretch/>
        </p:blipFill>
        <p:spPr bwMode="auto">
          <a:xfrm>
            <a:off x="6711260" y="112399"/>
            <a:ext cx="2397114" cy="1506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1667" y="4744971"/>
            <a:ext cx="1962150" cy="1962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19614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7240</TotalTime>
  <Words>1114</Words>
  <Application>Microsoft Office PowerPoint</Application>
  <PresentationFormat>On-screen Show (4:3)</PresentationFormat>
  <Paragraphs>138</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Apex</vt:lpstr>
      <vt:lpstr>Slide 1</vt:lpstr>
      <vt:lpstr>Slide 2</vt:lpstr>
      <vt:lpstr>Slide 3</vt:lpstr>
      <vt:lpstr>How We Do It</vt:lpstr>
      <vt:lpstr>Detroit is Full of It</vt:lpstr>
      <vt:lpstr>Intrapreneurs are Opportunists</vt:lpstr>
      <vt:lpstr>Slide 7</vt:lpstr>
      <vt:lpstr>Entre/Intra/Crazy - PRENEUR</vt:lpstr>
      <vt:lpstr>Slide 9</vt:lpstr>
      <vt:lpstr>Intra - PRENEUR</vt:lpstr>
      <vt:lpstr>ASSESSMENT</vt:lpstr>
      <vt:lpstr>LifeStyle Assessment</vt:lpstr>
      <vt:lpstr>Personal Assessment</vt:lpstr>
      <vt:lpstr>APPLICATION – work and home</vt:lpstr>
      <vt:lpstr>Intrapreneurs are Opportunists</vt:lpstr>
      <vt:lpstr>Slide 16</vt:lpstr>
      <vt:lpstr> INTRAPRENEURIAL 10 Commandments  </vt:lpstr>
      <vt:lpstr> INTRAPRENEURIAL 10 Commandments </vt:lpstr>
      <vt:lpstr>INTRAPRENEUR 10  Commandments</vt:lpstr>
    </vt:vector>
  </TitlesOfParts>
  <Company>Wayne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Visitor Overview</dc:title>
  <dc:creator>Aubrey Agee</dc:creator>
  <cp:lastModifiedBy>dfears</cp:lastModifiedBy>
  <cp:revision>80</cp:revision>
  <dcterms:created xsi:type="dcterms:W3CDTF">2011-05-10T21:24:02Z</dcterms:created>
  <dcterms:modified xsi:type="dcterms:W3CDTF">2012-11-13T16:58:25Z</dcterms:modified>
</cp:coreProperties>
</file>