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4" r:id="rId2"/>
    <p:sldId id="275" r:id="rId3"/>
    <p:sldId id="27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6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>
      <p:cViewPr>
        <p:scale>
          <a:sx n="60" d="100"/>
          <a:sy n="60" d="100"/>
        </p:scale>
        <p:origin x="-7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2EC11-5C80-4939-A91F-51B9FE0B7F17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8EF15-F676-4574-B384-982EFFE17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226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8EF15-F676-4574-B384-982EFFE17D9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8EA3-CEEF-4B44-879F-2C7D30DCCE98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11/12/2012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8DDF-0A7B-4958-AA4C-1F456DFFA642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60835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8EA3-CEEF-4B44-879F-2C7D30DCCE98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11/12/2012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8DDF-0A7B-4958-AA4C-1F456DFFA642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0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8EA3-CEEF-4B44-879F-2C7D30DCCE98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11/12/2012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8DDF-0A7B-4958-AA4C-1F456DFFA642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66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8EA3-CEEF-4B44-879F-2C7D30DCCE98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11/12/2012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8DDF-0A7B-4958-AA4C-1F456DFFA642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71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8EA3-CEEF-4B44-879F-2C7D30DCCE98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11/12/2012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84F8DDF-0A7B-4958-AA4C-1F456DFFA642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186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8EA3-CEEF-4B44-879F-2C7D30DCCE98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11/12/2012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8DDF-0A7B-4958-AA4C-1F456DFFA642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27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8EA3-CEEF-4B44-879F-2C7D30DCCE98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11/12/2012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8DDF-0A7B-4958-AA4C-1F456DFFA642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41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8EA3-CEEF-4B44-879F-2C7D30DCCE98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11/12/2012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8DDF-0A7B-4958-AA4C-1F456DFFA642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22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8EA3-CEEF-4B44-879F-2C7D30DCCE98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11/12/2012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8DDF-0A7B-4958-AA4C-1F456DFFA642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37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8EA3-CEEF-4B44-879F-2C7D30DCCE98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11/12/2012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8DDF-0A7B-4958-AA4C-1F456DFFA642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50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8EA3-CEEF-4B44-879F-2C7D30DCCE98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11/12/2012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8DDF-0A7B-4958-AA4C-1F456DFFA642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44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048EA3-CEEF-4B44-879F-2C7D30DCCE98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11/12/2012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4F8DDF-0A7B-4958-AA4C-1F456DFFA642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623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akland.edu/macombouinc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tunes.apple.com/WebObjects/MZStore.woa/wa/viewAudiobook?id=55679664&amp;s=143441" TargetMode="External"/><Relationship Id="rId13" Type="http://schemas.openxmlformats.org/officeDocument/2006/relationships/hyperlink" Target="http://itunes.apple.com/WebObjects/MZStore.woa/wa/viewAudiobook?id=5541617&amp;s=143441" TargetMode="External"/><Relationship Id="rId18" Type="http://schemas.openxmlformats.org/officeDocument/2006/relationships/hyperlink" Target="http://itunes.apple.com/WebObjects/MZStore.woa/wa/viewAudiobook?id=296425642&amp;s=143441" TargetMode="External"/><Relationship Id="rId3" Type="http://schemas.openxmlformats.org/officeDocument/2006/relationships/hyperlink" Target="http://800ceoread.com/products/?ISBN=9781591840565" TargetMode="External"/><Relationship Id="rId21" Type="http://schemas.openxmlformats.org/officeDocument/2006/relationships/hyperlink" Target="http://800ceoread.com/products/?ISBN=9780743235273" TargetMode="External"/><Relationship Id="rId7" Type="http://schemas.openxmlformats.org/officeDocument/2006/relationships/hyperlink" Target="http://800ceoread.com/book/show/9780060755591-The_E_Myth_Revisited" TargetMode="External"/><Relationship Id="rId12" Type="http://schemas.openxmlformats.org/officeDocument/2006/relationships/hyperlink" Target="http://800ceoread.com/products/?ISBN=9780618785919" TargetMode="External"/><Relationship Id="rId17" Type="http://schemas.openxmlformats.org/officeDocument/2006/relationships/hyperlink" Target="http://800ceoread.com/products/?ISBN=9780385499842" TargetMode="External"/><Relationship Id="rId2" Type="http://schemas.openxmlformats.org/officeDocument/2006/relationships/hyperlink" Target="http://800ceoread.com/lists/entrepreneurship" TargetMode="External"/><Relationship Id="rId16" Type="http://schemas.openxmlformats.org/officeDocument/2006/relationships/hyperlink" Target="http://800ceoread.com/products/?ISBN=9780670879830" TargetMode="External"/><Relationship Id="rId20" Type="http://schemas.openxmlformats.org/officeDocument/2006/relationships/hyperlink" Target="http://800ceoread.com/products/?ISBN=978044640466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800ceoread.com/products/?ISBN=9780887307287" TargetMode="External"/><Relationship Id="rId11" Type="http://schemas.openxmlformats.org/officeDocument/2006/relationships/hyperlink" Target="http://800ceoread.com/products/?ISBN=9780671671648" TargetMode="External"/><Relationship Id="rId5" Type="http://schemas.openxmlformats.org/officeDocument/2006/relationships/hyperlink" Target="http://itunes.apple.com/WebObjects/MZStore.woa/wa/viewAudiobook?id=302306280&amp;s=143441" TargetMode="External"/><Relationship Id="rId15" Type="http://schemas.openxmlformats.org/officeDocument/2006/relationships/hyperlink" Target="http://800ceoread.com/lists/innovationandcreativity" TargetMode="External"/><Relationship Id="rId10" Type="http://schemas.openxmlformats.org/officeDocument/2006/relationships/hyperlink" Target="http://800ceoread.com/products/?ISBN=9780738208985" TargetMode="External"/><Relationship Id="rId19" Type="http://schemas.openxmlformats.org/officeDocument/2006/relationships/hyperlink" Target="http://800ceoread.com/products/?ISBN=9781578601790" TargetMode="External"/><Relationship Id="rId4" Type="http://schemas.openxmlformats.org/officeDocument/2006/relationships/hyperlink" Target="http://800ceoread.com/book/show/9781400110636-The_Art_of_the_Start" TargetMode="External"/><Relationship Id="rId9" Type="http://schemas.openxmlformats.org/officeDocument/2006/relationships/hyperlink" Target="http://800ceoread.com/products/?ISBN=9780385420570" TargetMode="External"/><Relationship Id="rId14" Type="http://schemas.openxmlformats.org/officeDocument/2006/relationships/hyperlink" Target="http://800ceoread.com/products/?ISBN=9781578516445" TargetMode="External"/><Relationship Id="rId22" Type="http://schemas.openxmlformats.org/officeDocument/2006/relationships/hyperlink" Target="http://800ceoread.com/products/?ISBN=97801420011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5556" t="32000" r="7778" b="10222"/>
          <a:stretch>
            <a:fillRect/>
          </a:stretch>
        </p:blipFill>
        <p:spPr bwMode="auto">
          <a:xfrm>
            <a:off x="201894" y="1064615"/>
            <a:ext cx="8794653" cy="560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191494" y="1304762"/>
            <a:ext cx="1295400" cy="1078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white"/>
                </a:solidFill>
              </a:rPr>
              <a:t>Mid Michigan Innovation Center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894" y="2809793"/>
            <a:ext cx="990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prstClr val="white"/>
                </a:solidFill>
              </a:rPr>
              <a:t>Automation Alley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76894" y="4831974"/>
            <a:ext cx="685800" cy="663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694" y="5019593"/>
            <a:ext cx="838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prstClr val="white"/>
                </a:solidFill>
              </a:rPr>
              <a:t>SPARK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496294" y="3993774"/>
            <a:ext cx="685800" cy="663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6294" y="4105193"/>
            <a:ext cx="76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prstClr val="white"/>
                </a:solidFill>
              </a:rPr>
              <a:t>MI- SBTDC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96494" y="5060574"/>
            <a:ext cx="685800" cy="663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0294" y="5248193"/>
            <a:ext cx="838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prstClr val="white"/>
                </a:solidFill>
              </a:rPr>
              <a:t>Tech Town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9894" y="3510159"/>
            <a:ext cx="1676400" cy="1161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Michigan Life Science and Innovation Center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63294" y="2469774"/>
            <a:ext cx="685800" cy="663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7094" y="2581193"/>
            <a:ext cx="838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prstClr val="white"/>
                </a:solidFill>
              </a:rPr>
              <a:t>OU </a:t>
            </a:r>
            <a:r>
              <a:rPr lang="en-US" sz="1050" dirty="0" err="1" smtClean="0">
                <a:solidFill>
                  <a:prstClr val="white"/>
                </a:solidFill>
              </a:rPr>
              <a:t>INCubator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20094" y="4653159"/>
            <a:ext cx="1676400" cy="1161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Innovation  Institute at Henry Ford Hospital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19694" y="5360971"/>
            <a:ext cx="914400" cy="746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Tech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ARB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8694" y="4132967"/>
            <a:ext cx="1143000" cy="912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UM Medical Innovation Center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91694" y="1923167"/>
            <a:ext cx="1143000" cy="912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prstClr val="white"/>
                </a:solidFill>
              </a:rPr>
              <a:t>Automation Alley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39294" y="5593974"/>
            <a:ext cx="838200" cy="663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prstClr val="white"/>
                </a:solidFill>
              </a:rPr>
              <a:t>Next Energy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92736" y="1698969"/>
            <a:ext cx="1066800" cy="829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Macomb Incubator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477494" y="4565274"/>
            <a:ext cx="685800" cy="663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9394" y="4778335"/>
            <a:ext cx="838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prstClr val="white"/>
                </a:solidFill>
              </a:rPr>
              <a:t>D:Hive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179623" y="4643039"/>
            <a:ext cx="685800" cy="663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3294" y="4856100"/>
            <a:ext cx="838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 smtClean="0">
                <a:solidFill>
                  <a:prstClr val="white"/>
                </a:solidFill>
              </a:rPr>
              <a:t>Bizdom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8442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Entrepreneurial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508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Other Resources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1445437"/>
              </p:ext>
            </p:extLst>
          </p:nvPr>
        </p:nvGraphicFramePr>
        <p:xfrm>
          <a:off x="304800" y="914400"/>
          <a:ext cx="8610599" cy="579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6897"/>
                <a:gridCol w="2283113"/>
                <a:gridCol w="2832925"/>
                <a:gridCol w="1388505"/>
                <a:gridCol w="969159"/>
              </a:tblGrid>
              <a:tr h="40550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Group Name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WWW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Services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Address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Phone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</a:tr>
              <a:tr h="1415248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Michigan Small Business and Technology Development Center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http://misbtdc.org/who-we-are/our-mission/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The Michigan Small Business &amp; Technology Development Center (MI-SBTDC) enhances Michigan's economic well-being by providing counseling, training, research and advocacy for new ventures, existing small businesses and innovative technology companies.  With offices statewide, the MI-SBTDC positively impacts the economy by strengthening existing companies, creating new jobs, retaining existing jobs, and assisting companies in defining their path to success.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Schoolcraft Commuinty College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18600 Haggery Road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Livonia, MI 48152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(734) 462-4438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</a:tr>
              <a:tr h="95529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Spark Ann Arbor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http://www.annarborusa.org/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Ann Arbor SPARK will advance the economy of the Ann Arbor Region by establishing the area as a desired place for business expansion and location... by identifying and meeting the needs of business at every stage, from those that are established to those working to successfully commercialize innovations.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201 South Division Street #430  Ann Arbor, MI 48104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(734) 761-9317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</a:tr>
              <a:tr h="830504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Macomb Oakland Incubator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sng" strike="noStrike">
                          <a:effectLst/>
                          <a:hlinkClick r:id="rId2"/>
                        </a:rPr>
                        <a:t>http://www.oakland.edu/macombouinc/</a:t>
                      </a:r>
                      <a:endParaRPr lang="en-US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Provide comprehensive development and support services to startup and emerging businesses, to create and support an entrepreneurial climate, commercialize new technologies, expand and cultivate a defense corridor, attract investment and create new jobs in Southeastern Michigan.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6611 18 Mile Road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Sterling Heights, MI 48314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(586) 884-9320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</a:tr>
              <a:tr h="830504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D:hive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http://dhivedetroit.org/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The D:hive is a physical storefront in Detroit’s Central Business District where you will find help with anything Detroit: places to live, connections to great jobs, opportunities to link up with community organizations and leaders, and unique ways to explore and learn about this captivating city.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u="none" strike="noStrike">
                          <a:effectLst/>
                        </a:rPr>
                        <a:t>1253 Woodward Avenue</a:t>
                      </a:r>
                      <a:br>
                        <a:rPr lang="fr-FR" sz="800" u="none" strike="noStrike">
                          <a:effectLst/>
                        </a:rPr>
                      </a:br>
                      <a:r>
                        <a:rPr lang="fr-FR" sz="800" u="none" strike="noStrike">
                          <a:effectLst/>
                        </a:rPr>
                        <a:t>Detroit, MI 48226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(313) 962-4590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</a:tr>
              <a:tr h="830504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SCORE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http://detroit.score.org/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SCORE is a nonprofit association dedicated to educating entrepreneurs and helping small businesses start, grow, and succeed nationwide. SCORE is a resource partner with the U.S. Small Business Administration (SBA), and has been mentoring small business owners for more than forty years.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u="none" strike="noStrike">
                          <a:effectLst/>
                        </a:rPr>
                        <a:t>477 Michigan Avenue Suite 515</a:t>
                      </a:r>
                      <a:br>
                        <a:rPr lang="fr-FR" sz="800" u="none" strike="noStrike">
                          <a:effectLst/>
                        </a:rPr>
                      </a:br>
                      <a:r>
                        <a:rPr lang="fr-FR" sz="800" u="none" strike="noStrike">
                          <a:effectLst/>
                        </a:rPr>
                        <a:t>Detroit, MI 48226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(313) 226-7947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</a:tr>
              <a:tr h="52364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TechTown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http://techtowndetroit.org/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TechTown works to reignite Detroit’s entrepreneurial culture by fueling business growth, job creation and the revitalization of Midtown and beyond.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440 Burroughs Street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Detroit, MI 48202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(313) 483-1322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0814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Books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181600"/>
          </a:xfrm>
        </p:spPr>
        <p:txBody>
          <a:bodyPr>
            <a:normAutofit fontScale="47500" lnSpcReduction="20000"/>
          </a:bodyPr>
          <a:lstStyle/>
          <a:p>
            <a:pPr marL="137160" indent="0">
              <a:buNone/>
            </a:pPr>
            <a:r>
              <a:rPr lang="en-US" sz="3400" b="1" u="sng" dirty="0" smtClean="0">
                <a:solidFill>
                  <a:srgbClr val="002060"/>
                </a:solidFill>
              </a:rPr>
              <a:t>Intrapreneurship </a:t>
            </a:r>
            <a:r>
              <a:rPr lang="en-US" sz="3400" dirty="0"/>
              <a:t> </a:t>
            </a:r>
            <a:r>
              <a:rPr lang="en-US" sz="3400" dirty="0" smtClean="0"/>
              <a:t>Insight on how to innovate in a large company</a:t>
            </a:r>
            <a:endParaRPr lang="en-US" sz="3400" dirty="0"/>
          </a:p>
          <a:p>
            <a:pPr marL="137160" indent="0">
              <a:buNone/>
            </a:pPr>
            <a:r>
              <a:rPr lang="en-US" i="1" u="sng" dirty="0">
                <a:solidFill>
                  <a:srgbClr val="002060"/>
                </a:solidFill>
              </a:rPr>
              <a:t>"The Intrapreneurial Spirit." Training and Development </a:t>
            </a:r>
            <a:r>
              <a:rPr lang="en-US" dirty="0"/>
              <a:t> by </a:t>
            </a:r>
            <a:r>
              <a:rPr lang="en-US" dirty="0" smtClean="0"/>
              <a:t>Donald </a:t>
            </a:r>
            <a:r>
              <a:rPr lang="en-US" dirty="0" err="1" smtClean="0"/>
              <a:t>Kuratko</a:t>
            </a:r>
            <a:r>
              <a:rPr lang="en-US" dirty="0"/>
              <a:t>, Donald F., and Ray V. </a:t>
            </a:r>
            <a:r>
              <a:rPr lang="en-US" dirty="0" err="1"/>
              <a:t>Montagno</a:t>
            </a:r>
            <a:endParaRPr lang="en-US" dirty="0"/>
          </a:p>
          <a:p>
            <a:pPr marL="137160" indent="0">
              <a:buNone/>
            </a:pPr>
            <a:r>
              <a:rPr lang="en-US" i="1" u="sng" dirty="0">
                <a:solidFill>
                  <a:srgbClr val="002060"/>
                </a:solidFill>
              </a:rPr>
              <a:t>Managing Corporate Culture, Innovation, and Intrapreneurship</a:t>
            </a:r>
            <a:r>
              <a:rPr lang="en-US" i="1" dirty="0"/>
              <a:t> </a:t>
            </a:r>
            <a:r>
              <a:rPr lang="en-US" dirty="0"/>
              <a:t>by</a:t>
            </a:r>
            <a:r>
              <a:rPr lang="en-US" i="1" dirty="0"/>
              <a:t> </a:t>
            </a:r>
            <a:r>
              <a:rPr lang="en-US" dirty="0"/>
              <a:t>Howard Oden</a:t>
            </a:r>
          </a:p>
          <a:p>
            <a:pPr marL="137160" indent="0">
              <a:buNone/>
            </a:pPr>
            <a:r>
              <a:rPr lang="en-US" i="1" u="sng" dirty="0">
                <a:solidFill>
                  <a:srgbClr val="002060"/>
                </a:solidFill>
              </a:rPr>
              <a:t>The Etiology of Organizational Politics: Implications for the Intrapreneur </a:t>
            </a:r>
            <a:r>
              <a:rPr lang="en-US" dirty="0"/>
              <a:t>by </a:t>
            </a:r>
            <a:r>
              <a:rPr lang="en-US" dirty="0" err="1"/>
              <a:t>Lakshmanan</a:t>
            </a:r>
            <a:r>
              <a:rPr lang="en-US" dirty="0"/>
              <a:t>  Prasad </a:t>
            </a:r>
          </a:p>
          <a:p>
            <a:pPr marL="137160" indent="0">
              <a:buNone/>
            </a:pPr>
            <a:r>
              <a:rPr lang="en-US" i="1" u="sng" dirty="0">
                <a:solidFill>
                  <a:srgbClr val="002060"/>
                </a:solidFill>
              </a:rPr>
              <a:t>Small Business: David in Goliath </a:t>
            </a:r>
            <a:r>
              <a:rPr lang="en-US" dirty="0"/>
              <a:t>by </a:t>
            </a:r>
            <a:r>
              <a:rPr lang="en-US" dirty="0" smtClean="0"/>
              <a:t>Timothy </a:t>
            </a:r>
            <a:r>
              <a:rPr lang="en-US" dirty="0" err="1" smtClean="0"/>
              <a:t>Schellhardt</a:t>
            </a:r>
            <a:r>
              <a:rPr lang="en-US" dirty="0" smtClean="0"/>
              <a:t> </a:t>
            </a:r>
            <a:endParaRPr lang="en-US" dirty="0"/>
          </a:p>
          <a:p>
            <a:pPr marL="137160" indent="0">
              <a:buNone/>
            </a:pPr>
            <a:endParaRPr lang="en-US" b="1" u="sng" dirty="0" smtClean="0">
              <a:hlinkClick r:id="rId2"/>
            </a:endParaRPr>
          </a:p>
          <a:p>
            <a:pPr marL="137160" indent="0">
              <a:buNone/>
            </a:pPr>
            <a:endParaRPr lang="en-US" b="1" u="sng" dirty="0">
              <a:hlinkClick r:id="rId2"/>
            </a:endParaRPr>
          </a:p>
          <a:p>
            <a:pPr marL="137160" indent="0">
              <a:buNone/>
            </a:pPr>
            <a:r>
              <a:rPr lang="en-US" sz="3400" b="1" u="sng" dirty="0" smtClean="0">
                <a:hlinkClick r:id="rId2"/>
              </a:rPr>
              <a:t>Entrepreneurship</a:t>
            </a:r>
            <a:r>
              <a:rPr lang="en-US" sz="3400" dirty="0" smtClean="0"/>
              <a:t> Seven </a:t>
            </a:r>
            <a:r>
              <a:rPr lang="en-US" sz="3400" dirty="0"/>
              <a:t>guides to the passion and practicality necessary for any new venture. </a:t>
            </a:r>
          </a:p>
          <a:p>
            <a:pPr marL="137160" indent="0">
              <a:buNone/>
            </a:pPr>
            <a:r>
              <a:rPr lang="en-US" i="1" u="sng" dirty="0" smtClean="0">
                <a:hlinkClick r:id="rId3"/>
              </a:rPr>
              <a:t>The </a:t>
            </a:r>
            <a:r>
              <a:rPr lang="en-US" i="1" u="sng" dirty="0">
                <a:hlinkClick r:id="rId3"/>
              </a:rPr>
              <a:t>Art of the Start</a:t>
            </a:r>
            <a:r>
              <a:rPr lang="en-US" dirty="0"/>
              <a:t> by Guy Kawasaki (also available in </a:t>
            </a:r>
            <a:r>
              <a:rPr lang="en-US" u="sng" dirty="0">
                <a:hlinkClick r:id="rId4"/>
              </a:rPr>
              <a:t>CD</a:t>
            </a:r>
            <a:r>
              <a:rPr lang="en-US" dirty="0"/>
              <a:t> and </a:t>
            </a:r>
            <a:r>
              <a:rPr lang="en-US" u="sng" dirty="0">
                <a:hlinkClick r:id="rId5"/>
              </a:rPr>
              <a:t>audio</a:t>
            </a:r>
            <a:r>
              <a:rPr lang="en-US" dirty="0"/>
              <a:t>) </a:t>
            </a:r>
            <a:br>
              <a:rPr lang="en-US" dirty="0"/>
            </a:br>
            <a:r>
              <a:rPr lang="en-US" i="1" u="sng" dirty="0">
                <a:solidFill>
                  <a:schemeClr val="accent5">
                    <a:lumMod val="50000"/>
                  </a:schemeClr>
                </a:solidFill>
              </a:rPr>
              <a:t>The Startup Owner's Manual: The Step-By-Step Guide for Building a Great Company </a:t>
            </a:r>
            <a:r>
              <a:rPr lang="en-US" dirty="0"/>
              <a:t>by </a:t>
            </a:r>
            <a:r>
              <a:rPr lang="en-US" dirty="0" smtClean="0"/>
              <a:t>Steve Blank and Bob </a:t>
            </a:r>
            <a:r>
              <a:rPr lang="en-US" dirty="0" err="1" smtClean="0"/>
              <a:t>Dorf</a:t>
            </a:r>
            <a:r>
              <a:rPr lang="en-US" dirty="0" smtClean="0"/>
              <a:t> </a:t>
            </a:r>
            <a:endParaRPr lang="en-US" i="1" u="sng" dirty="0">
              <a:solidFill>
                <a:schemeClr val="accent5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en-US" i="1" u="sng" dirty="0" smtClean="0">
                <a:hlinkClick r:id="rId6"/>
              </a:rPr>
              <a:t>The Portable MBA in Entrepreneurship</a:t>
            </a:r>
            <a:r>
              <a:rPr lang="en-US" dirty="0" smtClean="0"/>
              <a:t> </a:t>
            </a:r>
            <a:r>
              <a:rPr lang="en-US" dirty="0"/>
              <a:t>by William D. </a:t>
            </a:r>
            <a:r>
              <a:rPr lang="en-US" dirty="0" err="1" smtClean="0"/>
              <a:t>Bygrave</a:t>
            </a:r>
            <a:r>
              <a:rPr lang="en-US" dirty="0" smtClean="0"/>
              <a:t> </a:t>
            </a:r>
          </a:p>
          <a:p>
            <a:pPr marL="137160" indent="0">
              <a:buNone/>
            </a:pPr>
            <a:r>
              <a:rPr lang="en-US" i="1" u="sng" dirty="0">
                <a:hlinkClick r:id="rId6"/>
              </a:rPr>
              <a:t>The E-Myth Revisited</a:t>
            </a:r>
            <a:r>
              <a:rPr lang="en-US" dirty="0"/>
              <a:t> by Michael E. Gerber (also available in </a:t>
            </a:r>
            <a:r>
              <a:rPr lang="en-US" u="sng" dirty="0">
                <a:hlinkClick r:id="rId7"/>
              </a:rPr>
              <a:t>CD</a:t>
            </a:r>
            <a:r>
              <a:rPr lang="en-US" dirty="0"/>
              <a:t> and </a:t>
            </a:r>
            <a:r>
              <a:rPr lang="en-US" u="sng" dirty="0">
                <a:hlinkClick r:id="rId8"/>
              </a:rPr>
              <a:t>audio</a:t>
            </a:r>
            <a:r>
              <a:rPr lang="en-US" dirty="0"/>
              <a:t>) </a:t>
            </a:r>
            <a:br>
              <a:rPr lang="en-US" dirty="0"/>
            </a:br>
            <a:r>
              <a:rPr lang="en-US" i="1" u="sng" dirty="0" smtClean="0">
                <a:hlinkClick r:id="rId9"/>
              </a:rPr>
              <a:t>The </a:t>
            </a:r>
            <a:r>
              <a:rPr lang="en-US" i="1" u="sng" dirty="0">
                <a:hlinkClick r:id="rId9"/>
              </a:rPr>
              <a:t>Republic of Tea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by Mel Ziegler, Patricia Ziegler, and Bill </a:t>
            </a:r>
            <a:r>
              <a:rPr lang="en-US" dirty="0" err="1"/>
              <a:t>Rosenzweig</a:t>
            </a:r>
            <a:r>
              <a:rPr lang="en-US" dirty="0"/>
              <a:t> </a:t>
            </a:r>
            <a:br>
              <a:rPr lang="en-US" dirty="0"/>
            </a:br>
            <a:r>
              <a:rPr lang="en-US" i="1" u="sng" dirty="0">
                <a:hlinkClick r:id="rId10"/>
              </a:rPr>
              <a:t>The Partnership Charter</a:t>
            </a:r>
            <a:r>
              <a:rPr lang="en-US" dirty="0"/>
              <a:t> by David Gage </a:t>
            </a:r>
            <a:br>
              <a:rPr lang="en-US" dirty="0"/>
            </a:br>
            <a:r>
              <a:rPr lang="en-US" i="1" u="sng" dirty="0">
                <a:hlinkClick r:id="rId11"/>
              </a:rPr>
              <a:t>Growing a Business</a:t>
            </a:r>
            <a:r>
              <a:rPr lang="en-US" dirty="0"/>
              <a:t> by Paul </a:t>
            </a:r>
            <a:r>
              <a:rPr lang="en-US" dirty="0" err="1"/>
              <a:t>Hawken</a:t>
            </a:r>
            <a:r>
              <a:rPr lang="en-US" dirty="0"/>
              <a:t> </a:t>
            </a:r>
            <a:br>
              <a:rPr lang="en-US" dirty="0"/>
            </a:br>
            <a:r>
              <a:rPr lang="en-US" i="1" u="sng" dirty="0">
                <a:hlinkClick r:id="rId12"/>
              </a:rPr>
              <a:t>Guerrilla Marketing</a:t>
            </a:r>
            <a:r>
              <a:rPr lang="en-US" dirty="0"/>
              <a:t> by Jay Conrad Levinson (also available </a:t>
            </a:r>
            <a:r>
              <a:rPr lang="en-US" u="sng" dirty="0">
                <a:hlinkClick r:id="rId13"/>
              </a:rPr>
              <a:t>audio</a:t>
            </a:r>
            <a:r>
              <a:rPr lang="en-US" dirty="0"/>
              <a:t>) </a:t>
            </a:r>
            <a:br>
              <a:rPr lang="en-US" dirty="0"/>
            </a:br>
            <a:r>
              <a:rPr lang="en-US" i="1" u="sng" dirty="0">
                <a:hlinkClick r:id="rId14"/>
              </a:rPr>
              <a:t>The Monk and the Riddle</a:t>
            </a:r>
            <a:r>
              <a:rPr lang="en-US" dirty="0"/>
              <a:t> Randy </a:t>
            </a:r>
            <a:r>
              <a:rPr lang="en-US" dirty="0" err="1"/>
              <a:t>Komisar</a:t>
            </a:r>
            <a:r>
              <a:rPr lang="en-US" dirty="0"/>
              <a:t> with Kent </a:t>
            </a:r>
            <a:r>
              <a:rPr lang="en-US" dirty="0" err="1"/>
              <a:t>Lineback</a:t>
            </a:r>
            <a:r>
              <a:rPr lang="en-US" dirty="0"/>
              <a:t> </a:t>
            </a:r>
          </a:p>
          <a:p>
            <a:pPr marL="137160" indent="0">
              <a:buNone/>
            </a:pPr>
            <a:endParaRPr lang="en-US" b="1" u="sng" dirty="0" smtClean="0">
              <a:hlinkClick r:id="rId15"/>
            </a:endParaRPr>
          </a:p>
          <a:p>
            <a:pPr marL="137160" indent="0">
              <a:buNone/>
            </a:pPr>
            <a:endParaRPr lang="en-US" b="1" u="sng" dirty="0" smtClean="0">
              <a:hlinkClick r:id="rId15"/>
            </a:endParaRPr>
          </a:p>
          <a:p>
            <a:pPr marL="137160" indent="0">
              <a:buNone/>
            </a:pPr>
            <a:r>
              <a:rPr lang="en-US" sz="3400" b="1" u="sng" dirty="0" smtClean="0">
                <a:hlinkClick r:id="rId15"/>
              </a:rPr>
              <a:t>Innovation </a:t>
            </a:r>
            <a:r>
              <a:rPr lang="en-US" sz="3400" b="1" u="sng" dirty="0">
                <a:hlinkClick r:id="rId15"/>
              </a:rPr>
              <a:t>&amp; </a:t>
            </a:r>
            <a:r>
              <a:rPr lang="en-US" sz="3400" b="1" u="sng" dirty="0" smtClean="0">
                <a:hlinkClick r:id="rId15"/>
              </a:rPr>
              <a:t>Creativity</a:t>
            </a:r>
            <a:r>
              <a:rPr lang="en-US" sz="3400" dirty="0" smtClean="0"/>
              <a:t> Insight </a:t>
            </a:r>
            <a:r>
              <a:rPr lang="en-US" sz="3400" dirty="0"/>
              <a:t>into the process of developing new ideas. </a:t>
            </a:r>
          </a:p>
          <a:p>
            <a:pPr marL="137160" indent="0">
              <a:buNone/>
            </a:pPr>
            <a:r>
              <a:rPr lang="en-US" i="1" u="sng" dirty="0" smtClean="0">
                <a:hlinkClick r:id="rId16"/>
              </a:rPr>
              <a:t>Orbiting </a:t>
            </a:r>
            <a:r>
              <a:rPr lang="en-US" i="1" u="sng" dirty="0">
                <a:hlinkClick r:id="rId16"/>
              </a:rPr>
              <a:t>the Giant Hairball</a:t>
            </a:r>
            <a:r>
              <a:rPr lang="en-US" dirty="0"/>
              <a:t> by Gordon </a:t>
            </a:r>
            <a:r>
              <a:rPr lang="en-US" dirty="0" err="1"/>
              <a:t>MacKenzie</a:t>
            </a:r>
            <a:r>
              <a:rPr lang="en-US" dirty="0"/>
              <a:t> </a:t>
            </a:r>
            <a:br>
              <a:rPr lang="en-US" dirty="0"/>
            </a:br>
            <a:r>
              <a:rPr lang="en-US" i="1" u="sng" dirty="0">
                <a:hlinkClick r:id="rId17"/>
              </a:rPr>
              <a:t>The Art of Innovation</a:t>
            </a:r>
            <a:r>
              <a:rPr lang="en-US" dirty="0"/>
              <a:t> by Tom Kelley with Jonathan Littman (also available in </a:t>
            </a:r>
            <a:r>
              <a:rPr lang="en-US" u="sng" dirty="0">
                <a:hlinkClick r:id="rId18"/>
              </a:rPr>
              <a:t>audio</a:t>
            </a:r>
            <a:r>
              <a:rPr lang="en-US" dirty="0"/>
              <a:t>) </a:t>
            </a:r>
            <a:br>
              <a:rPr lang="en-US" dirty="0"/>
            </a:br>
            <a:r>
              <a:rPr lang="en-US" i="1" u="sng" dirty="0">
                <a:hlinkClick r:id="rId19"/>
              </a:rPr>
              <a:t>Jump Start Your Business Brain</a:t>
            </a:r>
            <a:r>
              <a:rPr lang="en-US" dirty="0"/>
              <a:t> by Doug Hall </a:t>
            </a:r>
            <a:br>
              <a:rPr lang="en-US" dirty="0"/>
            </a:br>
            <a:r>
              <a:rPr lang="en-US" i="1" u="sng" dirty="0">
                <a:hlinkClick r:id="rId20"/>
              </a:rPr>
              <a:t>A Whack on the Side of the Head</a:t>
            </a:r>
            <a:r>
              <a:rPr lang="en-US" dirty="0"/>
              <a:t> by Roger Von </a:t>
            </a:r>
            <a:r>
              <a:rPr lang="en-US" dirty="0" err="1"/>
              <a:t>Oech</a:t>
            </a:r>
            <a:r>
              <a:rPr lang="en-US" dirty="0"/>
              <a:t> </a:t>
            </a:r>
            <a:br>
              <a:rPr lang="en-US" dirty="0"/>
            </a:br>
            <a:r>
              <a:rPr lang="en-US" i="1" u="sng" dirty="0">
                <a:hlinkClick r:id="rId21"/>
              </a:rPr>
              <a:t>The Creative Habit</a:t>
            </a:r>
            <a:r>
              <a:rPr lang="en-US" dirty="0"/>
              <a:t> by Twyla Tharp </a:t>
            </a:r>
            <a:br>
              <a:rPr lang="en-US" dirty="0"/>
            </a:br>
            <a:r>
              <a:rPr lang="en-US" i="1" u="sng" dirty="0">
                <a:hlinkClick r:id="rId22"/>
              </a:rPr>
              <a:t>The Art of Possibility</a:t>
            </a:r>
            <a:r>
              <a:rPr lang="en-US" dirty="0"/>
              <a:t> by </a:t>
            </a:r>
            <a:r>
              <a:rPr lang="en-US" dirty="0" err="1"/>
              <a:t>Rosamund</a:t>
            </a:r>
            <a:r>
              <a:rPr lang="en-US" dirty="0"/>
              <a:t> Stone Zander and Benjamin Zander 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0576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7278</TotalTime>
  <Words>483</Words>
  <Application>Microsoft Office PowerPoint</Application>
  <PresentationFormat>On-screen Show (4:3)</PresentationFormat>
  <Paragraphs>70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Apex</vt:lpstr>
      <vt:lpstr>Other Entrepreneurial Resources</vt:lpstr>
      <vt:lpstr>Other Resources</vt:lpstr>
      <vt:lpstr>Books</vt:lpstr>
    </vt:vector>
  </TitlesOfParts>
  <Company>Wayne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Visitor Overview</dc:title>
  <dc:creator>Aubrey Agee</dc:creator>
  <cp:lastModifiedBy>dfears</cp:lastModifiedBy>
  <cp:revision>85</cp:revision>
  <dcterms:created xsi:type="dcterms:W3CDTF">2011-05-10T21:24:02Z</dcterms:created>
  <dcterms:modified xsi:type="dcterms:W3CDTF">2012-11-12T20:14:23Z</dcterms:modified>
</cp:coreProperties>
</file>